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5"/>
  </p:notesMasterIdLst>
  <p:handoutMasterIdLst>
    <p:handoutMasterId r:id="rId16"/>
  </p:handoutMasterIdLst>
  <p:sldIdLst>
    <p:sldId id="256" r:id="rId2"/>
    <p:sldId id="258" r:id="rId3"/>
    <p:sldId id="265" r:id="rId4"/>
    <p:sldId id="272" r:id="rId5"/>
    <p:sldId id="266" r:id="rId6"/>
    <p:sldId id="267" r:id="rId7"/>
    <p:sldId id="273" r:id="rId8"/>
    <p:sldId id="275" r:id="rId9"/>
    <p:sldId id="269" r:id="rId10"/>
    <p:sldId id="270" r:id="rId11"/>
    <p:sldId id="271" r:id="rId12"/>
    <p:sldId id="259" r:id="rId13"/>
    <p:sldId id="260" r:id="rId14"/>
  </p:sldIdLst>
  <p:sldSz cx="18288000" cy="10287000"/>
  <p:notesSz cx="6858000" cy="9144000"/>
  <p:embeddedFontLst>
    <p:embeddedFont>
      <p:font typeface="Berlin Sans FB" panose="020E0602020502020306" pitchFamily="34" charset="0"/>
      <p:regular r:id="rId17"/>
      <p:bold r:id="rId18"/>
    </p:embeddedFont>
    <p:embeddedFont>
      <p:font typeface="Calibri" panose="020F0502020204030204" pitchFamily="34" charset="0"/>
      <p:regular r:id="rId19"/>
      <p:bold r:id="rId20"/>
      <p:italic r:id="rId21"/>
      <p:boldItalic r:id="rId22"/>
    </p:embeddedFont>
    <p:embeddedFont>
      <p:font typeface="Cambria" panose="02040503050406030204" pitchFamily="18"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Lato Bold" panose="020B0604020202020204" charset="0"/>
      <p:regular r:id="rId31"/>
    </p:embeddedFont>
    <p:embeddedFont>
      <p:font typeface="Script MT Bold" panose="03040602040607080904" pitchFamily="66" charset="0"/>
      <p:bold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24" autoAdjust="0"/>
  </p:normalViewPr>
  <p:slideViewPr>
    <p:cSldViewPr>
      <p:cViewPr varScale="1">
        <p:scale>
          <a:sx n="52" d="100"/>
          <a:sy n="52" d="100"/>
        </p:scale>
        <p:origin x="854"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A3C5C27-6EE6-459F-A109-A04A77B3E223}" type="datetimeFigureOut">
              <a:rPr lang="en-US" smtClean="0"/>
              <a:pPr/>
              <a:t>2/1/2023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2192EA4-5DF3-40FF-993B-5413B46802D8}" type="slidenum">
              <a:rPr lang="en-US" smtClean="0"/>
              <a:pPr/>
              <a:t>‹#›</a:t>
            </a:fld>
            <a:endParaRPr lang="en-US"/>
          </a:p>
        </p:txBody>
      </p:sp>
    </p:spTree>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E3D182-F210-48BB-91ED-7A6CD56DD236}" type="datetimeFigureOut">
              <a:rPr lang="en-IN" smtClean="0"/>
              <a:pPr/>
              <a:t>01-02-2023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5D4659-BEFB-4034-B183-D8FCC3E5653B}" type="slidenum">
              <a:rPr lang="en-IN" smtClean="0"/>
              <a:pPr/>
              <a:t>‹#›</a:t>
            </a:fld>
            <a:endParaRPr lang="en-IN"/>
          </a:p>
        </p:txBody>
      </p:sp>
    </p:spTree>
    <p:extLst>
      <p:ext uri="{BB962C8B-B14F-4D97-AF65-F5344CB8AC3E}">
        <p14:creationId xmlns:p14="http://schemas.microsoft.com/office/powerpoint/2010/main" val="325571650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5B5D4659-BEFB-4034-B183-D8FCC3E5653B}" type="slidenum">
              <a:rPr lang="en-IN" smtClean="0"/>
              <a:pPr/>
              <a:t>1</a:t>
            </a:fld>
            <a:endParaRPr lang="en-IN"/>
          </a:p>
        </p:txBody>
      </p:sp>
    </p:spTree>
    <p:extLst>
      <p:ext uri="{BB962C8B-B14F-4D97-AF65-F5344CB8AC3E}">
        <p14:creationId xmlns:p14="http://schemas.microsoft.com/office/powerpoint/2010/main" val="4203591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12</a:t>
            </a:fld>
            <a:endParaRPr lang="en-IN"/>
          </a:p>
        </p:txBody>
      </p:sp>
    </p:spTree>
    <p:extLst>
      <p:ext uri="{BB962C8B-B14F-4D97-AF65-F5344CB8AC3E}">
        <p14:creationId xmlns:p14="http://schemas.microsoft.com/office/powerpoint/2010/main" val="31860407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13</a:t>
            </a:fld>
            <a:endParaRPr lang="en-IN"/>
          </a:p>
        </p:txBody>
      </p:sp>
    </p:spTree>
    <p:extLst>
      <p:ext uri="{BB962C8B-B14F-4D97-AF65-F5344CB8AC3E}">
        <p14:creationId xmlns:p14="http://schemas.microsoft.com/office/powerpoint/2010/main" val="31860407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2</a:t>
            </a:fld>
            <a:endParaRPr lang="en-IN"/>
          </a:p>
        </p:txBody>
      </p:sp>
    </p:spTree>
    <p:extLst>
      <p:ext uri="{BB962C8B-B14F-4D97-AF65-F5344CB8AC3E}">
        <p14:creationId xmlns:p14="http://schemas.microsoft.com/office/powerpoint/2010/main" val="31860407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5</a:t>
            </a:fld>
            <a:endParaRPr lang="en-IN"/>
          </a:p>
        </p:txBody>
      </p:sp>
    </p:spTree>
    <p:extLst>
      <p:ext uri="{BB962C8B-B14F-4D97-AF65-F5344CB8AC3E}">
        <p14:creationId xmlns:p14="http://schemas.microsoft.com/office/powerpoint/2010/main" val="31860407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6</a:t>
            </a:fld>
            <a:endParaRPr lang="en-IN"/>
          </a:p>
        </p:txBody>
      </p:sp>
    </p:spTree>
    <p:extLst>
      <p:ext uri="{BB962C8B-B14F-4D97-AF65-F5344CB8AC3E}">
        <p14:creationId xmlns:p14="http://schemas.microsoft.com/office/powerpoint/2010/main" val="31860407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7</a:t>
            </a:fld>
            <a:endParaRPr lang="en-IN"/>
          </a:p>
        </p:txBody>
      </p:sp>
    </p:spTree>
    <p:extLst>
      <p:ext uri="{BB962C8B-B14F-4D97-AF65-F5344CB8AC3E}">
        <p14:creationId xmlns:p14="http://schemas.microsoft.com/office/powerpoint/2010/main" val="3703711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8</a:t>
            </a:fld>
            <a:endParaRPr lang="en-IN"/>
          </a:p>
        </p:txBody>
      </p:sp>
    </p:spTree>
    <p:extLst>
      <p:ext uri="{BB962C8B-B14F-4D97-AF65-F5344CB8AC3E}">
        <p14:creationId xmlns:p14="http://schemas.microsoft.com/office/powerpoint/2010/main" val="3382840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9</a:t>
            </a:fld>
            <a:endParaRPr lang="en-IN"/>
          </a:p>
        </p:txBody>
      </p:sp>
    </p:spTree>
    <p:extLst>
      <p:ext uri="{BB962C8B-B14F-4D97-AF65-F5344CB8AC3E}">
        <p14:creationId xmlns:p14="http://schemas.microsoft.com/office/powerpoint/2010/main" val="3186040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10</a:t>
            </a:fld>
            <a:endParaRPr lang="en-IN"/>
          </a:p>
        </p:txBody>
      </p:sp>
    </p:spTree>
    <p:extLst>
      <p:ext uri="{BB962C8B-B14F-4D97-AF65-F5344CB8AC3E}">
        <p14:creationId xmlns:p14="http://schemas.microsoft.com/office/powerpoint/2010/main" val="3186040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B5D4659-BEFB-4034-B183-D8FCC3E5653B}" type="slidenum">
              <a:rPr lang="en-IN" smtClean="0"/>
              <a:pPr/>
              <a:t>11</a:t>
            </a:fld>
            <a:endParaRPr lang="en-IN"/>
          </a:p>
        </p:txBody>
      </p:sp>
    </p:spTree>
    <p:extLst>
      <p:ext uri="{BB962C8B-B14F-4D97-AF65-F5344CB8AC3E}">
        <p14:creationId xmlns:p14="http://schemas.microsoft.com/office/powerpoint/2010/main" val="3186040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114735B-40C3-4398-9806-85E703354454}" type="datetime1">
              <a:rPr lang="en-US" smtClean="0"/>
              <a:pPr/>
              <a:t>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965D4B1-360B-47D6-B9AF-C831D6524591}" type="datetime1">
              <a:rPr lang="en-US" smtClean="0"/>
              <a:pPr/>
              <a:t>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246E3E-119A-4C46-8F18-6F7D76172F64}" type="datetime1">
              <a:rPr lang="en-US" smtClean="0"/>
              <a:pPr/>
              <a:t>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E1A137-F288-4E9F-B9A8-5B367EDFAB94}" type="datetime1">
              <a:rPr lang="en-US" smtClean="0"/>
              <a:pPr/>
              <a:t>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3180689-E1CB-4F48-B8AB-8CD9C1A23441}" type="datetime1">
              <a:rPr lang="en-US" smtClean="0"/>
              <a:pPr/>
              <a:t>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8BFD0EB-5369-48B4-AC21-517647164C0A}" type="datetime1">
              <a:rPr lang="en-US" smtClean="0"/>
              <a:pPr/>
              <a:t>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8CF4C4A-DC77-41C1-BB17-B2C94A07550D}" type="datetime1">
              <a:rPr lang="en-US" smtClean="0"/>
              <a:pPr/>
              <a:t>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4F326B0-EC35-4C9F-A513-DB1986B338C3}" type="datetime1">
              <a:rPr lang="en-US" smtClean="0"/>
              <a:pPr/>
              <a:t>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2CD3E0-129C-43DD-ABB0-7A6148C3906E}" type="datetime1">
              <a:rPr lang="en-US" smtClean="0"/>
              <a:pPr/>
              <a:t>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715DAE-D310-4EE0-8D34-76112F6E9258}" type="datetime1">
              <a:rPr lang="en-US" smtClean="0"/>
              <a:pPr/>
              <a:t>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8D0044E-8A92-40F9-82CB-28CFDE0E7A0E}" type="datetime1">
              <a:rPr lang="en-US" smtClean="0"/>
              <a:pPr/>
              <a:t>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B82528-F052-4C3D-A244-B8A56C1531AF}" type="datetime1">
              <a:rPr lang="en-US" smtClean="0"/>
              <a:pPr/>
              <a:t>2/1/2023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8.jpe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4">
            <a:alphaModFix amt="70000"/>
          </a:blip>
          <a:srcRect t="27482" b="27482"/>
          <a:stretch>
            <a:fillRect/>
          </a:stretch>
        </p:blipFill>
        <p:spPr>
          <a:xfrm>
            <a:off x="0" y="-40944"/>
            <a:ext cx="18288000" cy="10286999"/>
          </a:xfrm>
          <a:prstGeom prst="rect">
            <a:avLst/>
          </a:prstGeom>
        </p:spPr>
      </p:pic>
      <p:pic>
        <p:nvPicPr>
          <p:cNvPr id="9" name="Picture 9"/>
          <p:cNvPicPr>
            <a:picLocks noChangeAspect="1"/>
          </p:cNvPicPr>
          <p:nvPr/>
        </p:nvPicPr>
        <p:blipFill>
          <a:blip r:embed="rId5" cstate="print"/>
          <a:srcRect t="2706" b="2706"/>
          <a:stretch>
            <a:fillRect/>
          </a:stretch>
        </p:blipFill>
        <p:spPr>
          <a:xfrm>
            <a:off x="15383181" y="410147"/>
            <a:ext cx="1292906" cy="1140366"/>
          </a:xfrm>
          <a:prstGeom prst="rect">
            <a:avLst/>
          </a:prstGeom>
        </p:spPr>
      </p:pic>
      <p:pic>
        <p:nvPicPr>
          <p:cNvPr id="10" name="Picture 10"/>
          <p:cNvPicPr>
            <a:picLocks noChangeAspect="1"/>
          </p:cNvPicPr>
          <p:nvPr/>
        </p:nvPicPr>
        <p:blipFill>
          <a:blip r:embed="rId6"/>
          <a:srcRect/>
          <a:stretch>
            <a:fillRect/>
          </a:stretch>
        </p:blipFill>
        <p:spPr>
          <a:xfrm>
            <a:off x="16867765" y="410147"/>
            <a:ext cx="1140366" cy="1140366"/>
          </a:xfrm>
          <a:prstGeom prst="rect">
            <a:avLst/>
          </a:prstGeom>
        </p:spPr>
      </p:pic>
      <p:pic>
        <p:nvPicPr>
          <p:cNvPr id="11" name="Picture 11"/>
          <p:cNvPicPr>
            <a:picLocks noChangeAspect="1"/>
          </p:cNvPicPr>
          <p:nvPr/>
        </p:nvPicPr>
        <p:blipFill>
          <a:blip r:embed="rId7"/>
          <a:srcRect/>
          <a:stretch>
            <a:fillRect/>
          </a:stretch>
        </p:blipFill>
        <p:spPr>
          <a:xfrm>
            <a:off x="394861" y="352651"/>
            <a:ext cx="1255358" cy="1255358"/>
          </a:xfrm>
          <a:prstGeom prst="rect">
            <a:avLst/>
          </a:prstGeom>
        </p:spPr>
      </p:pic>
      <p:grpSp>
        <p:nvGrpSpPr>
          <p:cNvPr id="12" name="Group 12"/>
          <p:cNvGrpSpPr/>
          <p:nvPr/>
        </p:nvGrpSpPr>
        <p:grpSpPr>
          <a:xfrm>
            <a:off x="0" y="9467850"/>
            <a:ext cx="18288000" cy="819150"/>
            <a:chOff x="0" y="0"/>
            <a:chExt cx="6186311" cy="277095"/>
          </a:xfrm>
        </p:grpSpPr>
        <p:sp>
          <p:nvSpPr>
            <p:cNvPr id="13" name="Freeform 1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14" name="TextBox 14"/>
          <p:cNvSpPr txBox="1"/>
          <p:nvPr/>
        </p:nvSpPr>
        <p:spPr>
          <a:xfrm>
            <a:off x="1704627" y="414486"/>
            <a:ext cx="9117045" cy="358240"/>
          </a:xfrm>
          <a:prstGeom prst="rect">
            <a:avLst/>
          </a:prstGeom>
        </p:spPr>
        <p:txBody>
          <a:bodyPr lIns="0" tIns="0" rIns="0" bIns="0" rtlCol="0" anchor="t">
            <a:spAutoFit/>
          </a:bodyPr>
          <a:lstStyle/>
          <a:p>
            <a:pPr>
              <a:lnSpc>
                <a:spcPts val="3080"/>
              </a:lnSpc>
            </a:pPr>
            <a:r>
              <a:rPr lang="en-US" sz="2200" dirty="0">
                <a:solidFill>
                  <a:srgbClr val="002060"/>
                </a:solidFill>
                <a:latin typeface="Lato"/>
              </a:rPr>
              <a:t>Sri Raghavendra Educational Institutions Society (R)</a:t>
            </a:r>
          </a:p>
        </p:txBody>
      </p:sp>
      <p:sp>
        <p:nvSpPr>
          <p:cNvPr id="15" name="TextBox 15"/>
          <p:cNvSpPr txBox="1"/>
          <p:nvPr/>
        </p:nvSpPr>
        <p:spPr>
          <a:xfrm>
            <a:off x="1704627" y="1231848"/>
            <a:ext cx="7283105" cy="242952"/>
          </a:xfrm>
          <a:prstGeom prst="rect">
            <a:avLst/>
          </a:prstGeom>
        </p:spPr>
        <p:txBody>
          <a:bodyPr lIns="0" tIns="0" rIns="0" bIns="0" rtlCol="0" anchor="t">
            <a:spAutoFit/>
          </a:bodyPr>
          <a:lstStyle/>
          <a:p>
            <a:pPr>
              <a:lnSpc>
                <a:spcPts val="2100"/>
              </a:lnSpc>
            </a:pPr>
            <a:r>
              <a:rPr lang="en-US" sz="1500" dirty="0">
                <a:solidFill>
                  <a:srgbClr val="002060"/>
                </a:solidFill>
                <a:latin typeface="Lato"/>
              </a:rPr>
              <a:t>(Approved by AICTE, Accredited by NAAC, Affiliated to VTU, Karnataka)</a:t>
            </a:r>
          </a:p>
        </p:txBody>
      </p:sp>
      <p:sp>
        <p:nvSpPr>
          <p:cNvPr id="16" name="TextBox 16"/>
          <p:cNvSpPr txBox="1"/>
          <p:nvPr/>
        </p:nvSpPr>
        <p:spPr>
          <a:xfrm>
            <a:off x="1714152" y="726408"/>
            <a:ext cx="8572848" cy="577081"/>
          </a:xfrm>
          <a:prstGeom prst="rect">
            <a:avLst/>
          </a:prstGeom>
        </p:spPr>
        <p:txBody>
          <a:bodyPr wrap="square" lIns="0" tIns="0" rIns="0" bIns="0" rtlCol="0" anchor="t">
            <a:spAutoFit/>
          </a:bodyPr>
          <a:lstStyle/>
          <a:p>
            <a:pPr>
              <a:lnSpc>
                <a:spcPts val="4479"/>
              </a:lnSpc>
            </a:pPr>
            <a:r>
              <a:rPr lang="en-US" altLang="en-US" sz="3600" b="1" dirty="0">
                <a:solidFill>
                  <a:srgbClr val="002060"/>
                </a:solidFill>
                <a:latin typeface="Arial" panose="020B0604020202020204" pitchFamily="34" charset="0"/>
                <a:cs typeface="Arial" panose="020B0604020202020204" pitchFamily="34" charset="0"/>
              </a:rPr>
              <a:t>Sri Krishna Institute of Technology</a:t>
            </a:r>
          </a:p>
        </p:txBody>
      </p:sp>
      <p:sp>
        <p:nvSpPr>
          <p:cNvPr id="19" name="TextBox 19"/>
          <p:cNvSpPr txBox="1"/>
          <p:nvPr/>
        </p:nvSpPr>
        <p:spPr>
          <a:xfrm>
            <a:off x="6933587" y="9672637"/>
            <a:ext cx="3781412" cy="400050"/>
          </a:xfrm>
          <a:prstGeom prst="rect">
            <a:avLst/>
          </a:prstGeom>
        </p:spPr>
        <p:txBody>
          <a:bodyPr lIns="0" tIns="0" rIns="0" bIns="0" rtlCol="0" anchor="t">
            <a:spAutoFit/>
          </a:bodyPr>
          <a:lstStyle/>
          <a:p>
            <a:pPr algn="ctr">
              <a:lnSpc>
                <a:spcPts val="3104"/>
              </a:lnSpc>
              <a:spcBef>
                <a:spcPct val="0"/>
              </a:spcBef>
            </a:pPr>
            <a:r>
              <a:rPr lang="en-US" sz="2587" spc="129" dirty="0">
                <a:solidFill>
                  <a:srgbClr val="FFFFFF"/>
                </a:solidFill>
                <a:latin typeface="Lato Bold"/>
              </a:rPr>
              <a:t>www.skit.org.in</a:t>
            </a:r>
          </a:p>
        </p:txBody>
      </p:sp>
      <p:sp>
        <p:nvSpPr>
          <p:cNvPr id="17" name="Content Placeholder 2">
            <a:extLst>
              <a:ext uri="{FF2B5EF4-FFF2-40B4-BE49-F238E27FC236}">
                <a16:creationId xmlns:a16="http://schemas.microsoft.com/office/drawing/2014/main" id="{A169BFCA-4361-4BE2-8D4A-6B94BC778980}"/>
              </a:ext>
            </a:extLst>
          </p:cNvPr>
          <p:cNvSpPr txBox="1">
            <a:spLocks/>
          </p:cNvSpPr>
          <p:nvPr/>
        </p:nvSpPr>
        <p:spPr>
          <a:xfrm>
            <a:off x="2092562" y="2110298"/>
            <a:ext cx="11699638" cy="3871402"/>
          </a:xfrm>
          <a:prstGeom prst="rect">
            <a:avLst/>
          </a:prstGeom>
        </p:spPr>
        <p:txBody>
          <a:bodyPr>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42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Times New Roman" panose="02020603050405020304" pitchFamily="18" charset="0"/>
              </a:rPr>
              <a:t>RECRUITMENT MANAGEMENT SYSTEM</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8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Times New Roman" panose="02020603050405020304" pitchFamily="18" charset="0"/>
              </a:rPr>
              <a:t>ASHWIN G S                  1KT20IS001</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800" dirty="0">
                <a:solidFill>
                  <a:srgbClr val="FF0000"/>
                </a:solidFill>
                <a:latin typeface="Times New Roman" panose="02020603050405020304" pitchFamily="18" charset="0"/>
                <a:cs typeface="Times New Roman" panose="02020603050405020304" pitchFamily="18" charset="0"/>
              </a:rPr>
              <a:t>HEMANTH KUMAR N</a:t>
            </a:r>
            <a:r>
              <a:rPr kumimoji="0" lang="en-US" sz="28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Times New Roman" panose="02020603050405020304" pitchFamily="18" charset="0"/>
              </a:rPr>
              <a:t> 1KT20IS006</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IN" sz="3600" b="0" i="0" u="none" strike="noStrike" kern="1200" cap="none" spc="0" normalizeH="0" baseline="0" noProof="0" dirty="0">
              <a:ln>
                <a:noFill/>
              </a:ln>
              <a:solidFill>
                <a:srgbClr val="FF0000"/>
              </a:solidFill>
              <a:effectLst/>
              <a:uLnTx/>
              <a:uFillTx/>
              <a:latin typeface="Times New Roman" panose="02020603050405020304" pitchFamily="18" charset="0"/>
              <a:ea typeface="+mn-ea"/>
              <a:cs typeface="Times New Roman" panose="02020603050405020304" pitchFamily="18" charset="0"/>
            </a:endParaRPr>
          </a:p>
        </p:txBody>
      </p:sp>
      <p:sp>
        <p:nvSpPr>
          <p:cNvPr id="18" name="TextBox 17">
            <a:extLst>
              <a:ext uri="{FF2B5EF4-FFF2-40B4-BE49-F238E27FC236}">
                <a16:creationId xmlns:a16="http://schemas.microsoft.com/office/drawing/2014/main" id="{7B052A0A-9E09-4DDF-B8A0-2BB6F01A7616}"/>
              </a:ext>
            </a:extLst>
          </p:cNvPr>
          <p:cNvSpPr txBox="1"/>
          <p:nvPr/>
        </p:nvSpPr>
        <p:spPr>
          <a:xfrm>
            <a:off x="6113292" y="7154641"/>
            <a:ext cx="4708380" cy="1384995"/>
          </a:xfrm>
          <a:prstGeom prst="rect">
            <a:avLst/>
          </a:prstGeom>
          <a:noFill/>
        </p:spPr>
        <p:txBody>
          <a:bodyPr wrap="square" rtlCol="0">
            <a:spAutoFit/>
          </a:bodyPr>
          <a:lstStyle/>
          <a:p>
            <a:pPr algn="ctr"/>
            <a:r>
              <a:rPr lang="en-US" sz="2800" dirty="0">
                <a:latin typeface="Cambria" panose="02040503050406030204" pitchFamily="18" charset="0"/>
                <a:ea typeface="Cambria" panose="02040503050406030204" pitchFamily="18" charset="0"/>
              </a:rPr>
              <a:t>Under the Guidance of</a:t>
            </a:r>
          </a:p>
          <a:p>
            <a:pPr algn="ctr"/>
            <a:r>
              <a:rPr lang="en-US" sz="2800" dirty="0">
                <a:latin typeface="Cambria" panose="02040503050406030204" pitchFamily="18" charset="0"/>
                <a:ea typeface="Cambria" panose="02040503050406030204" pitchFamily="18" charset="0"/>
              </a:rPr>
              <a:t>Ms. NAVEENA S.R</a:t>
            </a:r>
          </a:p>
          <a:p>
            <a:pPr algn="ctr"/>
            <a:r>
              <a:rPr lang="en-US" sz="2800" dirty="0">
                <a:latin typeface="Cambria" panose="02040503050406030204" pitchFamily="18" charset="0"/>
                <a:ea typeface="Cambria" panose="02040503050406030204" pitchFamily="18" charset="0"/>
              </a:rPr>
              <a:t>Assistant Professor</a:t>
            </a:r>
            <a:endParaRPr lang="en-IN" sz="2800" dirty="0">
              <a:latin typeface="Cambria" panose="02040503050406030204" pitchFamily="18" charset="0"/>
              <a:ea typeface="Cambria" panose="02040503050406030204" pitchFamily="18" charset="0"/>
            </a:endParaRPr>
          </a:p>
        </p:txBody>
      </p:sp>
      <p:sp>
        <p:nvSpPr>
          <p:cNvPr id="20" name="TextBox 19">
            <a:extLst>
              <a:ext uri="{FF2B5EF4-FFF2-40B4-BE49-F238E27FC236}">
                <a16:creationId xmlns:a16="http://schemas.microsoft.com/office/drawing/2014/main" id="{89E4F478-91A5-41AF-899F-FE1D8E211D9F}"/>
              </a:ext>
            </a:extLst>
          </p:cNvPr>
          <p:cNvSpPr txBox="1"/>
          <p:nvPr/>
        </p:nvSpPr>
        <p:spPr>
          <a:xfrm>
            <a:off x="3690440" y="8474214"/>
            <a:ext cx="13108076" cy="707886"/>
          </a:xfrm>
          <a:prstGeom prst="rect">
            <a:avLst/>
          </a:prstGeom>
          <a:noFill/>
        </p:spPr>
        <p:txBody>
          <a:bodyPr wrap="none" rtlCol="0">
            <a:spAutoFit/>
          </a:bodyPr>
          <a:lstStyle/>
          <a:p>
            <a:r>
              <a:rPr lang="en-US" sz="4000" b="1" dirty="0">
                <a:latin typeface="Cambria" panose="02040503050406030204" pitchFamily="18" charset="0"/>
                <a:ea typeface="Cambria" panose="02040503050406030204" pitchFamily="18" charset="0"/>
              </a:rPr>
              <a:t>Department of  Information Science Engineering, SKIT</a:t>
            </a:r>
            <a:endParaRPr lang="en-IN" sz="4000" b="1" dirty="0">
              <a:latin typeface="Cambria" panose="02040503050406030204" pitchFamily="18" charset="0"/>
              <a:ea typeface="Cambria" panose="020405030504060302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6259188" y="9672637"/>
            <a:ext cx="2028812" cy="400050"/>
          </a:xfrm>
          <a:prstGeom prst="rect">
            <a:avLst/>
          </a:prstGeom>
        </p:spPr>
        <p:txBody>
          <a:bodyPr lIns="0" tIns="0" rIns="0" bIns="0" rtlCol="0" anchor="t">
            <a:spAutoFit/>
          </a:bodyPr>
          <a:lstStyle/>
          <a:p>
            <a:pPr>
              <a:lnSpc>
                <a:spcPts val="3104"/>
              </a:lnSpc>
              <a:spcBef>
                <a:spcPct val="0"/>
              </a:spcBef>
            </a:pPr>
            <a:r>
              <a:rPr lang="en-US" sz="2587" spc="129" dirty="0">
                <a:solidFill>
                  <a:srgbClr val="FFFFFF"/>
                </a:solidFill>
                <a:latin typeface="Lato Bold"/>
              </a:rPr>
              <a:t>/skit.org.in</a:t>
            </a:r>
          </a:p>
        </p:txBody>
      </p:sp>
      <p:grpSp>
        <p:nvGrpSpPr>
          <p:cNvPr id="2" name="Group 30"/>
          <p:cNvGrpSpPr/>
          <p:nvPr/>
        </p:nvGrpSpPr>
        <p:grpSpPr>
          <a:xfrm>
            <a:off x="0" y="305996"/>
            <a:ext cx="18288000" cy="1105292"/>
            <a:chOff x="0" y="305996"/>
            <a:chExt cx="18288000" cy="1105292"/>
          </a:xfrm>
        </p:grpSpPr>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sp>
        <p:nvSpPr>
          <p:cNvPr id="25" name="Date Placeholder 24"/>
          <p:cNvSpPr>
            <a:spLocks noGrp="1"/>
          </p:cNvSpPr>
          <p:nvPr>
            <p:ph type="dt" sz="half" idx="10"/>
          </p:nvPr>
        </p:nvSpPr>
        <p:spPr/>
        <p:txBody>
          <a:bodyPr/>
          <a:lstStyle/>
          <a:p>
            <a:r>
              <a:rPr lang="en-US" sz="2300" b="1">
                <a:solidFill>
                  <a:schemeClr val="bg1"/>
                </a:solidFill>
                <a:latin typeface="+mj-lt"/>
                <a:cs typeface="Times New Roman" panose="02020603050405020304" pitchFamily="18" charset="0"/>
              </a:rPr>
              <a:t>Dept. of ISE</a:t>
            </a:r>
            <a:endParaRPr lang="en-US" sz="2300" b="1" dirty="0">
              <a:solidFill>
                <a:schemeClr val="bg1"/>
              </a:solidFill>
              <a:latin typeface="+mj-lt"/>
              <a:cs typeface="Times New Roman" panose="02020603050405020304" pitchFamily="18" charset="0"/>
            </a:endParaRPr>
          </a:p>
        </p:txBody>
      </p:sp>
      <p:sp>
        <p:nvSpPr>
          <p:cNvPr id="19" name="TextBox 4">
            <a:extLst>
              <a:ext uri="{FF2B5EF4-FFF2-40B4-BE49-F238E27FC236}">
                <a16:creationId xmlns:a16="http://schemas.microsoft.com/office/drawing/2014/main" id="{43FF12D1-0491-46F9-8944-55A7E91C43E7}"/>
              </a:ext>
            </a:extLst>
          </p:cNvPr>
          <p:cNvSpPr txBox="1">
            <a:spLocks noChangeArrowheads="1"/>
          </p:cNvSpPr>
          <p:nvPr/>
        </p:nvSpPr>
        <p:spPr bwMode="auto">
          <a:xfrm>
            <a:off x="563880" y="3277968"/>
            <a:ext cx="16657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2800" dirty="0">
              <a:solidFill>
                <a:schemeClr val="accent6">
                  <a:lumMod val="75000"/>
                </a:schemeClr>
              </a:solidFill>
              <a:latin typeface="+mn-lt"/>
              <a:cs typeface="Aharoni" panose="02010803020104030203" pitchFamily="2" charset="-79"/>
            </a:endParaRPr>
          </a:p>
        </p:txBody>
      </p:sp>
      <p:sp>
        <p:nvSpPr>
          <p:cNvPr id="18" name="Date Placeholder 24"/>
          <p:cNvSpPr txBox="1">
            <a:spLocks/>
          </p:cNvSpPr>
          <p:nvPr/>
        </p:nvSpPr>
        <p:spPr>
          <a:xfrm>
            <a:off x="10363200" y="9563100"/>
            <a:ext cx="5742379" cy="723900"/>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Project Title / 18CSP77</a:t>
            </a:r>
          </a:p>
        </p:txBody>
      </p:sp>
      <p:sp>
        <p:nvSpPr>
          <p:cNvPr id="22" name="Title 1">
            <a:extLst>
              <a:ext uri="{FF2B5EF4-FFF2-40B4-BE49-F238E27FC236}">
                <a16:creationId xmlns:a16="http://schemas.microsoft.com/office/drawing/2014/main" id="{AA3375B9-92CB-4629-B11C-B2C12FAAC04E}"/>
              </a:ext>
            </a:extLst>
          </p:cNvPr>
          <p:cNvSpPr txBox="1">
            <a:spLocks/>
          </p:cNvSpPr>
          <p:nvPr/>
        </p:nvSpPr>
        <p:spPr>
          <a:xfrm>
            <a:off x="3417693" y="1714500"/>
            <a:ext cx="10984107" cy="128089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000" b="1" i="0" u="sng" strike="noStrike" kern="1200" cap="none" spc="0" normalizeH="0" baseline="0" noProof="0" dirty="0">
                <a:ln>
                  <a:noFill/>
                </a:ln>
                <a:solidFill>
                  <a:schemeClr val="tx1"/>
                </a:solidFill>
                <a:effectLst/>
                <a:uLnTx/>
                <a:uFillTx/>
                <a:latin typeface="Cambria" panose="02040503050406030204" pitchFamily="18" charset="0"/>
                <a:ea typeface="Cambria" panose="02040503050406030204" pitchFamily="18" charset="0"/>
                <a:cs typeface="+mj-cs"/>
              </a:rPr>
              <a:t>Conclusion</a:t>
            </a:r>
            <a:endParaRPr kumimoji="0" lang="en-IN" sz="4000" b="1" i="0" u="sng" strike="noStrike" kern="1200" cap="none" spc="0" normalizeH="0" baseline="0" noProof="0" dirty="0">
              <a:ln>
                <a:noFill/>
              </a:ln>
              <a:solidFill>
                <a:schemeClr val="tx1"/>
              </a:solidFill>
              <a:effectLst/>
              <a:uLnTx/>
              <a:uFillTx/>
              <a:latin typeface="Cambria" panose="02040503050406030204" pitchFamily="18" charset="0"/>
              <a:ea typeface="Cambria" panose="02040503050406030204" pitchFamily="18" charset="0"/>
              <a:cs typeface="+mj-cs"/>
            </a:endParaRPr>
          </a:p>
        </p:txBody>
      </p:sp>
      <p:sp>
        <p:nvSpPr>
          <p:cNvPr id="27" name="Content Placeholder 2">
            <a:extLst>
              <a:ext uri="{FF2B5EF4-FFF2-40B4-BE49-F238E27FC236}">
                <a16:creationId xmlns:a16="http://schemas.microsoft.com/office/drawing/2014/main" id="{DF39723F-0298-4B55-A1DC-AA338787A07D}"/>
              </a:ext>
            </a:extLst>
          </p:cNvPr>
          <p:cNvSpPr>
            <a:spLocks noGrp="1"/>
          </p:cNvSpPr>
          <p:nvPr>
            <p:ph idx="1"/>
          </p:nvPr>
        </p:nvSpPr>
        <p:spPr>
          <a:xfrm>
            <a:off x="1665093" y="3227503"/>
            <a:ext cx="14594095" cy="4659197"/>
          </a:xfrm>
        </p:spPr>
        <p:txBody>
          <a:bodyPr>
            <a:normAutofit/>
          </a:bodyPr>
          <a:lstStyle/>
          <a:p>
            <a:r>
              <a:rPr lang="en-GB" dirty="0"/>
              <a:t>Recruitment Management System has been designed and tested.</a:t>
            </a:r>
          </a:p>
          <a:p>
            <a:r>
              <a:rPr lang="en-GB" dirty="0"/>
              <a:t> Integrating features of all the software components used have developed in it. </a:t>
            </a:r>
          </a:p>
          <a:p>
            <a:r>
              <a:rPr lang="en-GB" dirty="0"/>
              <a:t>With the help of growing technology, the project has been successfully implemented. </a:t>
            </a:r>
          </a:p>
          <a:p>
            <a:r>
              <a:rPr lang="en-GB" dirty="0"/>
              <a:t>Project will reduce the human effort and make the task of admin and users easier. </a:t>
            </a:r>
          </a:p>
          <a:p>
            <a:r>
              <a:rPr lang="en-GB" dirty="0"/>
              <a:t>It is efficient to use and easy to work on it. </a:t>
            </a:r>
            <a:endParaRPr lang="en-US" sz="3200" dirty="0">
              <a:solidFill>
                <a:schemeClr val="tx1"/>
              </a:solidFill>
              <a:latin typeface="Cambria" panose="02040503050406030204" pitchFamily="18" charset="0"/>
              <a:ea typeface="Cambria" panose="02040503050406030204" pitchFamily="18" charset="0"/>
            </a:endParaRPr>
          </a:p>
        </p:txBody>
      </p:sp>
      <p:grpSp>
        <p:nvGrpSpPr>
          <p:cNvPr id="3" name="Group 2"/>
          <p:cNvGrpSpPr/>
          <p:nvPr/>
        </p:nvGrpSpPr>
        <p:grpSpPr>
          <a:xfrm>
            <a:off x="0" y="9505950"/>
            <a:ext cx="18288000" cy="819150"/>
            <a:chOff x="0" y="0"/>
            <a:chExt cx="6186311" cy="277095"/>
          </a:xfrm>
        </p:grpSpPr>
        <p:sp>
          <p:nvSpPr>
            <p:cNvPr id="3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35" name="Date Placeholder 24"/>
          <p:cNvSpPr txBox="1">
            <a:spLocks/>
          </p:cNvSpPr>
          <p:nvPr/>
        </p:nvSpPr>
        <p:spPr>
          <a:xfrm>
            <a:off x="429821" y="980662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36" name="Slide Number Placeholder 25"/>
          <p:cNvSpPr txBox="1">
            <a:spLocks/>
          </p:cNvSpPr>
          <p:nvPr/>
        </p:nvSpPr>
        <p:spPr>
          <a:xfrm>
            <a:off x="7162800" y="982344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37" name="Date Placeholder 24"/>
          <p:cNvSpPr txBox="1">
            <a:spLocks/>
          </p:cNvSpPr>
          <p:nvPr/>
        </p:nvSpPr>
        <p:spPr>
          <a:xfrm>
            <a:off x="9982200" y="9791700"/>
            <a:ext cx="7875979"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6259188" y="9672637"/>
            <a:ext cx="2028812" cy="400050"/>
          </a:xfrm>
          <a:prstGeom prst="rect">
            <a:avLst/>
          </a:prstGeom>
        </p:spPr>
        <p:txBody>
          <a:bodyPr lIns="0" tIns="0" rIns="0" bIns="0" rtlCol="0" anchor="t">
            <a:spAutoFit/>
          </a:bodyPr>
          <a:lstStyle/>
          <a:p>
            <a:pPr>
              <a:lnSpc>
                <a:spcPts val="3104"/>
              </a:lnSpc>
              <a:spcBef>
                <a:spcPct val="0"/>
              </a:spcBef>
            </a:pPr>
            <a:r>
              <a:rPr lang="en-US" sz="2587" spc="129" dirty="0">
                <a:solidFill>
                  <a:srgbClr val="FFFFFF"/>
                </a:solidFill>
                <a:latin typeface="Lato Bold"/>
              </a:rPr>
              <a:t>/skit.org.in</a:t>
            </a:r>
          </a:p>
        </p:txBody>
      </p:sp>
      <p:grpSp>
        <p:nvGrpSpPr>
          <p:cNvPr id="2" name="Group 30"/>
          <p:cNvGrpSpPr/>
          <p:nvPr/>
        </p:nvGrpSpPr>
        <p:grpSpPr>
          <a:xfrm>
            <a:off x="0" y="305996"/>
            <a:ext cx="18288000" cy="1105292"/>
            <a:chOff x="0" y="305996"/>
            <a:chExt cx="18288000" cy="1105292"/>
          </a:xfrm>
        </p:grpSpPr>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sp>
        <p:nvSpPr>
          <p:cNvPr id="25" name="Date Placeholder 24"/>
          <p:cNvSpPr>
            <a:spLocks noGrp="1"/>
          </p:cNvSpPr>
          <p:nvPr>
            <p:ph type="dt" sz="half" idx="10"/>
          </p:nvPr>
        </p:nvSpPr>
        <p:spPr/>
        <p:txBody>
          <a:bodyPr/>
          <a:lstStyle/>
          <a:p>
            <a:r>
              <a:rPr lang="en-US" sz="2300" b="1">
                <a:solidFill>
                  <a:schemeClr val="bg1"/>
                </a:solidFill>
                <a:latin typeface="+mj-lt"/>
                <a:cs typeface="Times New Roman" panose="02020603050405020304" pitchFamily="18" charset="0"/>
              </a:rPr>
              <a:t>Dept. of ISE</a:t>
            </a:r>
            <a:endParaRPr lang="en-US" sz="2300" b="1" dirty="0">
              <a:solidFill>
                <a:schemeClr val="bg1"/>
              </a:solidFill>
              <a:latin typeface="+mj-lt"/>
              <a:cs typeface="Times New Roman" panose="02020603050405020304" pitchFamily="18" charset="0"/>
            </a:endParaRPr>
          </a:p>
        </p:txBody>
      </p:sp>
      <p:sp>
        <p:nvSpPr>
          <p:cNvPr id="19" name="TextBox 4">
            <a:extLst>
              <a:ext uri="{FF2B5EF4-FFF2-40B4-BE49-F238E27FC236}">
                <a16:creationId xmlns:a16="http://schemas.microsoft.com/office/drawing/2014/main" id="{43FF12D1-0491-46F9-8944-55A7E91C43E7}"/>
              </a:ext>
            </a:extLst>
          </p:cNvPr>
          <p:cNvSpPr txBox="1">
            <a:spLocks noChangeArrowheads="1"/>
          </p:cNvSpPr>
          <p:nvPr/>
        </p:nvSpPr>
        <p:spPr bwMode="auto">
          <a:xfrm>
            <a:off x="563880" y="3277968"/>
            <a:ext cx="16657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2800" dirty="0">
              <a:solidFill>
                <a:schemeClr val="accent6">
                  <a:lumMod val="75000"/>
                </a:schemeClr>
              </a:solidFill>
              <a:latin typeface="+mn-lt"/>
              <a:cs typeface="Aharoni" panose="02010803020104030203" pitchFamily="2" charset="-79"/>
            </a:endParaRPr>
          </a:p>
        </p:txBody>
      </p:sp>
      <p:sp>
        <p:nvSpPr>
          <p:cNvPr id="18" name="Date Placeholder 24"/>
          <p:cNvSpPr txBox="1">
            <a:spLocks/>
          </p:cNvSpPr>
          <p:nvPr/>
        </p:nvSpPr>
        <p:spPr>
          <a:xfrm>
            <a:off x="10363200" y="9563100"/>
            <a:ext cx="5742379" cy="723900"/>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Project Title / 18CSP77</a:t>
            </a:r>
          </a:p>
        </p:txBody>
      </p:sp>
      <p:sp>
        <p:nvSpPr>
          <p:cNvPr id="22" name="Title 1">
            <a:extLst>
              <a:ext uri="{FF2B5EF4-FFF2-40B4-BE49-F238E27FC236}">
                <a16:creationId xmlns:a16="http://schemas.microsoft.com/office/drawing/2014/main" id="{AA3375B9-92CB-4629-B11C-B2C12FAAC04E}"/>
              </a:ext>
            </a:extLst>
          </p:cNvPr>
          <p:cNvSpPr txBox="1">
            <a:spLocks/>
          </p:cNvSpPr>
          <p:nvPr/>
        </p:nvSpPr>
        <p:spPr>
          <a:xfrm>
            <a:off x="3874893" y="1714500"/>
            <a:ext cx="10984107" cy="128089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000" b="1" i="0" u="sng" strike="noStrike" kern="1200" cap="none" spc="0" normalizeH="0" baseline="0" noProof="0" dirty="0">
                <a:ln>
                  <a:noFill/>
                </a:ln>
                <a:solidFill>
                  <a:schemeClr val="tx1"/>
                </a:solidFill>
                <a:effectLst/>
                <a:uLnTx/>
                <a:uFillTx/>
                <a:latin typeface="Cambria" panose="02040503050406030204" pitchFamily="18" charset="0"/>
                <a:ea typeface="Cambria" panose="02040503050406030204" pitchFamily="18" charset="0"/>
                <a:cs typeface="+mj-cs"/>
              </a:rPr>
              <a:t>Future Enhancements</a:t>
            </a:r>
            <a:endParaRPr kumimoji="0" lang="en-IN" sz="4000" b="1" i="0" u="sng" strike="noStrike" kern="1200" cap="none" spc="0" normalizeH="0" baseline="0" noProof="0" dirty="0">
              <a:ln>
                <a:noFill/>
              </a:ln>
              <a:solidFill>
                <a:schemeClr val="tx1"/>
              </a:solidFill>
              <a:effectLst/>
              <a:uLnTx/>
              <a:uFillTx/>
              <a:latin typeface="Cambria" panose="02040503050406030204" pitchFamily="18" charset="0"/>
              <a:ea typeface="Cambria" panose="02040503050406030204" pitchFamily="18" charset="0"/>
              <a:cs typeface="+mj-cs"/>
            </a:endParaRPr>
          </a:p>
        </p:txBody>
      </p:sp>
      <p:sp>
        <p:nvSpPr>
          <p:cNvPr id="27" name="Content Placeholder 2">
            <a:extLst>
              <a:ext uri="{FF2B5EF4-FFF2-40B4-BE49-F238E27FC236}">
                <a16:creationId xmlns:a16="http://schemas.microsoft.com/office/drawing/2014/main" id="{DF39723F-0298-4B55-A1DC-AA338787A07D}"/>
              </a:ext>
            </a:extLst>
          </p:cNvPr>
          <p:cNvSpPr>
            <a:spLocks noGrp="1"/>
          </p:cNvSpPr>
          <p:nvPr>
            <p:ph idx="1"/>
          </p:nvPr>
        </p:nvSpPr>
        <p:spPr>
          <a:xfrm>
            <a:off x="1665093" y="3227503"/>
            <a:ext cx="15098907" cy="5040197"/>
          </a:xfrm>
        </p:spPr>
        <p:txBody>
          <a:bodyPr>
            <a:normAutofit/>
          </a:bodyPr>
          <a:lstStyle/>
          <a:p>
            <a:pPr marL="0" indent="0">
              <a:buNone/>
            </a:pPr>
            <a:r>
              <a:rPr lang="en-GB" dirty="0"/>
              <a:t>This project can be further enhanced by adding cloud server like Firebase, AWS. Using Real time server aspects like authentication, management of multiple applicants can be done precisely. </a:t>
            </a:r>
            <a:endParaRPr lang="en-US" sz="3200" dirty="0">
              <a:solidFill>
                <a:schemeClr val="tx1"/>
              </a:solidFill>
              <a:latin typeface="Cambria" panose="02040503050406030204" pitchFamily="18" charset="0"/>
              <a:ea typeface="Cambria" panose="02040503050406030204" pitchFamily="18" charset="0"/>
            </a:endParaRPr>
          </a:p>
        </p:txBody>
      </p:sp>
      <p:grpSp>
        <p:nvGrpSpPr>
          <p:cNvPr id="3" name="Group 2"/>
          <p:cNvGrpSpPr/>
          <p:nvPr/>
        </p:nvGrpSpPr>
        <p:grpSpPr>
          <a:xfrm>
            <a:off x="0" y="9505950"/>
            <a:ext cx="18288000" cy="819150"/>
            <a:chOff x="0" y="0"/>
            <a:chExt cx="6186311" cy="277095"/>
          </a:xfrm>
        </p:grpSpPr>
        <p:sp>
          <p:nvSpPr>
            <p:cNvPr id="3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35" name="Date Placeholder 24"/>
          <p:cNvSpPr txBox="1">
            <a:spLocks/>
          </p:cNvSpPr>
          <p:nvPr/>
        </p:nvSpPr>
        <p:spPr>
          <a:xfrm>
            <a:off x="429821" y="980662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36" name="Slide Number Placeholder 25"/>
          <p:cNvSpPr txBox="1">
            <a:spLocks/>
          </p:cNvSpPr>
          <p:nvPr/>
        </p:nvSpPr>
        <p:spPr>
          <a:xfrm>
            <a:off x="7162800" y="982344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37" name="Date Placeholder 24"/>
          <p:cNvSpPr txBox="1">
            <a:spLocks/>
          </p:cNvSpPr>
          <p:nvPr/>
        </p:nvSpPr>
        <p:spPr>
          <a:xfrm>
            <a:off x="10058400" y="9791700"/>
            <a:ext cx="79248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505950"/>
            <a:ext cx="18288000" cy="819150"/>
            <a:chOff x="0" y="0"/>
            <a:chExt cx="6186311" cy="277095"/>
          </a:xfrm>
        </p:grpSpPr>
        <p:sp>
          <p:nvSpPr>
            <p:cNvPr id="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sp>
        <p:nvSpPr>
          <p:cNvPr id="16" name="TextBox 4">
            <a:extLst>
              <a:ext uri="{FF2B5EF4-FFF2-40B4-BE49-F238E27FC236}">
                <a16:creationId xmlns:a16="http://schemas.microsoft.com/office/drawing/2014/main" id="{E7175DA5-09EC-46FB-A020-756466ECCEEF}"/>
              </a:ext>
            </a:extLst>
          </p:cNvPr>
          <p:cNvSpPr txBox="1">
            <a:spLocks noChangeArrowheads="1"/>
          </p:cNvSpPr>
          <p:nvPr/>
        </p:nvSpPr>
        <p:spPr bwMode="auto">
          <a:xfrm>
            <a:off x="411480" y="1562100"/>
            <a:ext cx="1604772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3600" dirty="0">
              <a:solidFill>
                <a:schemeClr val="accent6">
                  <a:lumMod val="75000"/>
                </a:schemeClr>
              </a:solidFill>
              <a:latin typeface="Berlin Sans FB" panose="020E0602020502020306" pitchFamily="34" charset="0"/>
              <a:cs typeface="Aharoni" panose="02010803020104030203" pitchFamily="2" charset="-79"/>
            </a:endParaRP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25" name="Date Placeholder 24"/>
          <p:cNvSpPr>
            <a:spLocks noGrp="1"/>
          </p:cNvSpPr>
          <p:nvPr>
            <p:ph type="dt" sz="half" idx="10"/>
          </p:nvPr>
        </p:nvSpPr>
        <p:spPr>
          <a:xfrm>
            <a:off x="277421" y="9673276"/>
            <a:ext cx="2084779" cy="415924"/>
          </a:xfrm>
        </p:spPr>
        <p:txBody>
          <a:bodyPr/>
          <a:lstStyle/>
          <a:p>
            <a:r>
              <a:rPr lang="en-US" sz="2300" b="1" dirty="0">
                <a:solidFill>
                  <a:schemeClr val="bg1"/>
                </a:solidFill>
                <a:latin typeface="+mj-lt"/>
                <a:cs typeface="Times New Roman" panose="02020603050405020304" pitchFamily="18" charset="0"/>
              </a:rPr>
              <a:t>Dept. of ISE</a:t>
            </a:r>
          </a:p>
        </p:txBody>
      </p:sp>
      <p:sp>
        <p:nvSpPr>
          <p:cNvPr id="26" name="Slide Number Placeholder 25"/>
          <p:cNvSpPr>
            <a:spLocks noGrp="1"/>
          </p:cNvSpPr>
          <p:nvPr>
            <p:ph type="sldNum" sz="quarter" idx="12"/>
          </p:nvPr>
        </p:nvSpPr>
        <p:spPr>
          <a:xfrm>
            <a:off x="7010400" y="9690099"/>
            <a:ext cx="2133600" cy="365125"/>
          </a:xfrm>
        </p:spPr>
        <p:txBody>
          <a:bodyPr/>
          <a:lstStyle/>
          <a:p>
            <a:fld id="{B6F15528-21DE-4FAA-801E-634DDDAF4B2B}" type="slidenum">
              <a:rPr lang="en-US" sz="2400" b="1" smtClean="0">
                <a:solidFill>
                  <a:schemeClr val="bg1"/>
                </a:solidFill>
                <a:latin typeface="+mj-lt"/>
              </a:rPr>
              <a:pPr/>
              <a:t>12</a:t>
            </a:fld>
            <a:endParaRPr lang="en-US" sz="2400" b="1" dirty="0">
              <a:solidFill>
                <a:schemeClr val="bg1"/>
              </a:solidFill>
              <a:latin typeface="+mj-lt"/>
            </a:endParaRPr>
          </a:p>
        </p:txBody>
      </p:sp>
      <p:sp>
        <p:nvSpPr>
          <p:cNvPr id="19" name="TextBox 4">
            <a:extLst>
              <a:ext uri="{FF2B5EF4-FFF2-40B4-BE49-F238E27FC236}">
                <a16:creationId xmlns:a16="http://schemas.microsoft.com/office/drawing/2014/main" id="{43FF12D1-0491-46F9-8944-55A7E91C43E7}"/>
              </a:ext>
            </a:extLst>
          </p:cNvPr>
          <p:cNvSpPr txBox="1">
            <a:spLocks noChangeArrowheads="1"/>
          </p:cNvSpPr>
          <p:nvPr/>
        </p:nvSpPr>
        <p:spPr bwMode="auto">
          <a:xfrm>
            <a:off x="563880" y="3277968"/>
            <a:ext cx="16657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2800" dirty="0">
              <a:solidFill>
                <a:schemeClr val="accent6">
                  <a:lumMod val="75000"/>
                </a:schemeClr>
              </a:solidFill>
              <a:latin typeface="+mn-lt"/>
              <a:cs typeface="Aharoni" panose="02010803020104030203" pitchFamily="2" charset="-79"/>
            </a:endParaRPr>
          </a:p>
        </p:txBody>
      </p:sp>
      <p:sp>
        <p:nvSpPr>
          <p:cNvPr id="18" name="Date Placeholder 24"/>
          <p:cNvSpPr txBox="1">
            <a:spLocks/>
          </p:cNvSpPr>
          <p:nvPr/>
        </p:nvSpPr>
        <p:spPr>
          <a:xfrm>
            <a:off x="9829800" y="9677400"/>
            <a:ext cx="79248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pic>
        <p:nvPicPr>
          <p:cNvPr id="14" name="Picture 2" descr="C:\Users\Win-10\Desktop\18CS56\575-5756056_student-discussion-clip-art-png-download.png"/>
          <p:cNvPicPr>
            <a:picLocks noChangeAspect="1" noChangeArrowheads="1"/>
          </p:cNvPicPr>
          <p:nvPr/>
        </p:nvPicPr>
        <p:blipFill>
          <a:blip r:embed="rId4"/>
          <a:srcRect/>
          <a:stretch>
            <a:fillRect/>
          </a:stretch>
        </p:blipFill>
        <p:spPr bwMode="auto">
          <a:xfrm>
            <a:off x="0" y="1638300"/>
            <a:ext cx="18059400" cy="7315200"/>
          </a:xfrm>
          <a:prstGeom prst="rect">
            <a:avLst/>
          </a:prstGeom>
          <a:noFill/>
        </p:spPr>
      </p:pic>
      <p:sp>
        <p:nvSpPr>
          <p:cNvPr id="15" name="Rectangle 14"/>
          <p:cNvSpPr/>
          <p:nvPr/>
        </p:nvSpPr>
        <p:spPr>
          <a:xfrm>
            <a:off x="914400" y="1866900"/>
            <a:ext cx="5257800" cy="1323439"/>
          </a:xfrm>
          <a:prstGeom prst="rect">
            <a:avLst/>
          </a:prstGeom>
        </p:spPr>
        <p:txBody>
          <a:bodyPr wrap="square">
            <a:spAutoFit/>
          </a:bodyPr>
          <a:lstStyle/>
          <a:p>
            <a:pPr lvl="0" fontAlgn="auto">
              <a:spcAft>
                <a:spcPts val="0"/>
              </a:spcAft>
              <a:defRPr/>
            </a:pPr>
            <a:r>
              <a:rPr lang="en-US" sz="8000" b="1" dirty="0">
                <a:solidFill>
                  <a:srgbClr val="FF0066"/>
                </a:solidFill>
                <a:effectLst>
                  <a:outerShdw blurRad="31750" dist="25400" dir="5400000" algn="tl" rotWithShape="0">
                    <a:srgbClr val="000000">
                      <a:alpha val="25000"/>
                    </a:srgbClr>
                  </a:outerShdw>
                </a:effectLst>
                <a:latin typeface="Script MT Bold" pitchFamily="66" charset="0"/>
              </a:rPr>
              <a:t>Discussion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467850"/>
            <a:ext cx="18288000" cy="819150"/>
            <a:chOff x="0" y="0"/>
            <a:chExt cx="6186311" cy="277095"/>
          </a:xfrm>
        </p:grpSpPr>
        <p:sp>
          <p:nvSpPr>
            <p:cNvPr id="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sp>
        <p:nvSpPr>
          <p:cNvPr id="16" name="TextBox 4">
            <a:extLst>
              <a:ext uri="{FF2B5EF4-FFF2-40B4-BE49-F238E27FC236}">
                <a16:creationId xmlns:a16="http://schemas.microsoft.com/office/drawing/2014/main" id="{E7175DA5-09EC-46FB-A020-756466ECCEEF}"/>
              </a:ext>
            </a:extLst>
          </p:cNvPr>
          <p:cNvSpPr txBox="1">
            <a:spLocks noChangeArrowheads="1"/>
          </p:cNvSpPr>
          <p:nvPr/>
        </p:nvSpPr>
        <p:spPr bwMode="auto">
          <a:xfrm>
            <a:off x="411480" y="1562100"/>
            <a:ext cx="1604772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3600" dirty="0">
              <a:solidFill>
                <a:schemeClr val="accent6">
                  <a:lumMod val="75000"/>
                </a:schemeClr>
              </a:solidFill>
              <a:latin typeface="Berlin Sans FB" panose="020E0602020502020306" pitchFamily="34" charset="0"/>
              <a:cs typeface="Aharoni" panose="02010803020104030203" pitchFamily="2" charset="-79"/>
            </a:endParaRP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25" name="Date Placeholder 24"/>
          <p:cNvSpPr>
            <a:spLocks noGrp="1"/>
          </p:cNvSpPr>
          <p:nvPr>
            <p:ph type="dt" sz="half" idx="10"/>
          </p:nvPr>
        </p:nvSpPr>
        <p:spPr>
          <a:xfrm>
            <a:off x="277421" y="9673276"/>
            <a:ext cx="2084779" cy="415924"/>
          </a:xfrm>
        </p:spPr>
        <p:txBody>
          <a:bodyPr/>
          <a:lstStyle/>
          <a:p>
            <a:r>
              <a:rPr lang="en-US" sz="2300" b="1">
                <a:solidFill>
                  <a:schemeClr val="bg1"/>
                </a:solidFill>
                <a:latin typeface="+mj-lt"/>
                <a:cs typeface="Times New Roman" panose="02020603050405020304" pitchFamily="18" charset="0"/>
              </a:rPr>
              <a:t>Dept. of ISE</a:t>
            </a:r>
            <a:endParaRPr lang="en-US" sz="2300" b="1" dirty="0">
              <a:solidFill>
                <a:schemeClr val="bg1"/>
              </a:solidFill>
              <a:latin typeface="+mj-lt"/>
              <a:cs typeface="Times New Roman" panose="02020603050405020304" pitchFamily="18" charset="0"/>
            </a:endParaRPr>
          </a:p>
        </p:txBody>
      </p:sp>
      <p:sp>
        <p:nvSpPr>
          <p:cNvPr id="26" name="Slide Number Placeholder 25"/>
          <p:cNvSpPr>
            <a:spLocks noGrp="1"/>
          </p:cNvSpPr>
          <p:nvPr>
            <p:ph type="sldNum" sz="quarter" idx="12"/>
          </p:nvPr>
        </p:nvSpPr>
        <p:spPr>
          <a:xfrm>
            <a:off x="7010400" y="9690099"/>
            <a:ext cx="2133600" cy="365125"/>
          </a:xfrm>
        </p:spPr>
        <p:txBody>
          <a:bodyPr/>
          <a:lstStyle/>
          <a:p>
            <a:fld id="{B6F15528-21DE-4FAA-801E-634DDDAF4B2B}" type="slidenum">
              <a:rPr lang="en-US" sz="2400" b="1" smtClean="0">
                <a:solidFill>
                  <a:schemeClr val="bg1"/>
                </a:solidFill>
                <a:latin typeface="+mj-lt"/>
              </a:rPr>
              <a:pPr/>
              <a:t>13</a:t>
            </a:fld>
            <a:endParaRPr lang="en-US" sz="2400" b="1" dirty="0">
              <a:solidFill>
                <a:schemeClr val="bg1"/>
              </a:solidFill>
              <a:latin typeface="+mj-lt"/>
            </a:endParaRPr>
          </a:p>
        </p:txBody>
      </p:sp>
      <p:sp>
        <p:nvSpPr>
          <p:cNvPr id="19" name="TextBox 4">
            <a:extLst>
              <a:ext uri="{FF2B5EF4-FFF2-40B4-BE49-F238E27FC236}">
                <a16:creationId xmlns:a16="http://schemas.microsoft.com/office/drawing/2014/main" id="{43FF12D1-0491-46F9-8944-55A7E91C43E7}"/>
              </a:ext>
            </a:extLst>
          </p:cNvPr>
          <p:cNvSpPr txBox="1">
            <a:spLocks noChangeArrowheads="1"/>
          </p:cNvSpPr>
          <p:nvPr/>
        </p:nvSpPr>
        <p:spPr bwMode="auto">
          <a:xfrm>
            <a:off x="563880" y="3277968"/>
            <a:ext cx="16657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2800" dirty="0">
              <a:solidFill>
                <a:schemeClr val="accent6">
                  <a:lumMod val="75000"/>
                </a:schemeClr>
              </a:solidFill>
              <a:latin typeface="+mn-lt"/>
              <a:cs typeface="Aharoni" panose="02010803020104030203" pitchFamily="2" charset="-79"/>
            </a:endParaRPr>
          </a:p>
        </p:txBody>
      </p:sp>
      <p:sp>
        <p:nvSpPr>
          <p:cNvPr id="18" name="Date Placeholder 24"/>
          <p:cNvSpPr txBox="1">
            <a:spLocks/>
          </p:cNvSpPr>
          <p:nvPr/>
        </p:nvSpPr>
        <p:spPr>
          <a:xfrm>
            <a:off x="9906000" y="9677400"/>
            <a:ext cx="79248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pic>
        <p:nvPicPr>
          <p:cNvPr id="14" name="Picture 2" descr="C:\Users\Win-10\Desktop\Vee Skit\17CS744\ItemID6769-870x653.jpg"/>
          <p:cNvPicPr>
            <a:picLocks noChangeAspect="1" noChangeArrowheads="1"/>
          </p:cNvPicPr>
          <p:nvPr/>
        </p:nvPicPr>
        <p:blipFill>
          <a:blip r:embed="rId4"/>
          <a:srcRect/>
          <a:stretch>
            <a:fillRect/>
          </a:stretch>
        </p:blipFill>
        <p:spPr bwMode="auto">
          <a:xfrm>
            <a:off x="0" y="1409700"/>
            <a:ext cx="18288000" cy="809244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6259188" y="9672637"/>
            <a:ext cx="2028812" cy="400050"/>
          </a:xfrm>
          <a:prstGeom prst="rect">
            <a:avLst/>
          </a:prstGeom>
        </p:spPr>
        <p:txBody>
          <a:bodyPr lIns="0" tIns="0" rIns="0" bIns="0" rtlCol="0" anchor="t">
            <a:spAutoFit/>
          </a:bodyPr>
          <a:lstStyle/>
          <a:p>
            <a:pPr>
              <a:lnSpc>
                <a:spcPts val="3104"/>
              </a:lnSpc>
              <a:spcBef>
                <a:spcPct val="0"/>
              </a:spcBef>
            </a:pPr>
            <a:r>
              <a:rPr lang="en-US" sz="2587" spc="129" dirty="0">
                <a:solidFill>
                  <a:srgbClr val="FFFFFF"/>
                </a:solidFill>
                <a:latin typeface="Lato Bold"/>
              </a:rPr>
              <a:t>/skit.org.in</a:t>
            </a:r>
          </a:p>
        </p:txBody>
      </p:sp>
      <p:grpSp>
        <p:nvGrpSpPr>
          <p:cNvPr id="31" name="Group 30"/>
          <p:cNvGrpSpPr/>
          <p:nvPr/>
        </p:nvGrpSpPr>
        <p:grpSpPr>
          <a:xfrm>
            <a:off x="0" y="305996"/>
            <a:ext cx="18288000" cy="1105292"/>
            <a:chOff x="0" y="305996"/>
            <a:chExt cx="18288000" cy="1105292"/>
          </a:xfrm>
        </p:grpSpPr>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sp>
        <p:nvSpPr>
          <p:cNvPr id="25" name="Date Placeholder 24"/>
          <p:cNvSpPr>
            <a:spLocks noGrp="1"/>
          </p:cNvSpPr>
          <p:nvPr>
            <p:ph type="dt" sz="half" idx="10"/>
          </p:nvPr>
        </p:nvSpPr>
        <p:spPr/>
        <p:txBody>
          <a:bodyPr/>
          <a:lstStyle/>
          <a:p>
            <a:r>
              <a:rPr lang="en-US" sz="2300" b="1">
                <a:solidFill>
                  <a:schemeClr val="bg1"/>
                </a:solidFill>
                <a:latin typeface="+mj-lt"/>
                <a:cs typeface="Times New Roman" panose="02020603050405020304" pitchFamily="18" charset="0"/>
              </a:rPr>
              <a:t>Dept. of ISE</a:t>
            </a:r>
            <a:endParaRPr lang="en-US" sz="2300" b="1" dirty="0">
              <a:solidFill>
                <a:schemeClr val="bg1"/>
              </a:solidFill>
              <a:latin typeface="+mj-lt"/>
              <a:cs typeface="Times New Roman" panose="02020603050405020304" pitchFamily="18" charset="0"/>
            </a:endParaRPr>
          </a:p>
        </p:txBody>
      </p:sp>
      <p:sp>
        <p:nvSpPr>
          <p:cNvPr id="19" name="TextBox 4">
            <a:extLst>
              <a:ext uri="{FF2B5EF4-FFF2-40B4-BE49-F238E27FC236}">
                <a16:creationId xmlns:a16="http://schemas.microsoft.com/office/drawing/2014/main" id="{43FF12D1-0491-46F9-8944-55A7E91C43E7}"/>
              </a:ext>
            </a:extLst>
          </p:cNvPr>
          <p:cNvSpPr txBox="1">
            <a:spLocks noChangeArrowheads="1"/>
          </p:cNvSpPr>
          <p:nvPr/>
        </p:nvSpPr>
        <p:spPr bwMode="auto">
          <a:xfrm>
            <a:off x="563880" y="3277968"/>
            <a:ext cx="16657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2800" dirty="0">
              <a:solidFill>
                <a:schemeClr val="accent6">
                  <a:lumMod val="75000"/>
                </a:schemeClr>
              </a:solidFill>
              <a:latin typeface="+mn-lt"/>
              <a:cs typeface="Aharoni" panose="02010803020104030203" pitchFamily="2" charset="-79"/>
            </a:endParaRPr>
          </a:p>
        </p:txBody>
      </p:sp>
      <p:sp>
        <p:nvSpPr>
          <p:cNvPr id="18" name="Date Placeholder 24"/>
          <p:cNvSpPr txBox="1">
            <a:spLocks/>
          </p:cNvSpPr>
          <p:nvPr/>
        </p:nvSpPr>
        <p:spPr>
          <a:xfrm>
            <a:off x="10363200" y="9563100"/>
            <a:ext cx="5742379" cy="723900"/>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Project Title / 18CSP77</a:t>
            </a:r>
          </a:p>
        </p:txBody>
      </p:sp>
      <p:sp>
        <p:nvSpPr>
          <p:cNvPr id="22" name="Title 1">
            <a:extLst>
              <a:ext uri="{FF2B5EF4-FFF2-40B4-BE49-F238E27FC236}">
                <a16:creationId xmlns:a16="http://schemas.microsoft.com/office/drawing/2014/main" id="{AA3375B9-92CB-4629-B11C-B2C12FAAC04E}"/>
              </a:ext>
            </a:extLst>
          </p:cNvPr>
          <p:cNvSpPr txBox="1">
            <a:spLocks/>
          </p:cNvSpPr>
          <p:nvPr/>
        </p:nvSpPr>
        <p:spPr>
          <a:xfrm>
            <a:off x="3112893" y="1946613"/>
            <a:ext cx="10984107" cy="128089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000" b="1" i="0" u="sng" strike="noStrike" kern="1200" cap="none" spc="0" normalizeH="0" baseline="0" noProof="0" dirty="0">
                <a:ln>
                  <a:noFill/>
                </a:ln>
                <a:solidFill>
                  <a:schemeClr val="tx1"/>
                </a:solidFill>
                <a:effectLst/>
                <a:uLnTx/>
                <a:uFillTx/>
                <a:latin typeface="Times New Roman" panose="02020603050405020304" pitchFamily="18" charset="0"/>
                <a:ea typeface="Cambria" panose="02040503050406030204" pitchFamily="18" charset="0"/>
                <a:cs typeface="Times New Roman" panose="02020603050405020304" pitchFamily="18" charset="0"/>
              </a:rPr>
              <a:t>Content</a:t>
            </a:r>
            <a:endParaRPr kumimoji="0" lang="en-IN" sz="4000" b="1" i="0" u="sng" strike="noStrike" kern="1200" cap="none" spc="0" normalizeH="0" baseline="0" noProof="0" dirty="0">
              <a:ln>
                <a:noFill/>
              </a:ln>
              <a:solidFill>
                <a:schemeClr val="tx1"/>
              </a:solidFill>
              <a:effectLst/>
              <a:uLnTx/>
              <a:uFillTx/>
              <a:latin typeface="Times New Roman" panose="02020603050405020304" pitchFamily="18" charset="0"/>
              <a:ea typeface="Cambria" panose="02040503050406030204" pitchFamily="18" charset="0"/>
              <a:cs typeface="Times New Roman" panose="02020603050405020304" pitchFamily="18" charset="0"/>
            </a:endParaRPr>
          </a:p>
        </p:txBody>
      </p:sp>
      <p:sp>
        <p:nvSpPr>
          <p:cNvPr id="27" name="Content Placeholder 2">
            <a:extLst>
              <a:ext uri="{FF2B5EF4-FFF2-40B4-BE49-F238E27FC236}">
                <a16:creationId xmlns:a16="http://schemas.microsoft.com/office/drawing/2014/main" id="{DF39723F-0298-4B55-A1DC-AA338787A07D}"/>
              </a:ext>
            </a:extLst>
          </p:cNvPr>
          <p:cNvSpPr>
            <a:spLocks noGrp="1"/>
          </p:cNvSpPr>
          <p:nvPr>
            <p:ph idx="1"/>
          </p:nvPr>
        </p:nvSpPr>
        <p:spPr>
          <a:xfrm>
            <a:off x="1665093" y="3227503"/>
            <a:ext cx="10984107" cy="4659197"/>
          </a:xfrm>
        </p:spPr>
        <p:txBody>
          <a:bodyPr>
            <a:normAutofit fontScale="92500" lnSpcReduction="20000"/>
          </a:bodyPr>
          <a:lstStyle/>
          <a:p>
            <a:r>
              <a:rPr lang="en-US" sz="32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Abstract</a:t>
            </a:r>
          </a:p>
          <a:p>
            <a:r>
              <a:rPr lang="en-US" sz="32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Introduction</a:t>
            </a:r>
          </a:p>
          <a:p>
            <a:r>
              <a:rPr lang="en-US" sz="32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Requirements</a:t>
            </a:r>
          </a:p>
          <a:p>
            <a:r>
              <a:rPr lang="en-US" dirty="0">
                <a:latin typeface="Times New Roman" panose="02020603050405020304" pitchFamily="18" charset="0"/>
                <a:ea typeface="Cambria" panose="02040503050406030204" pitchFamily="18" charset="0"/>
                <a:cs typeface="Times New Roman" panose="02020603050405020304" pitchFamily="18" charset="0"/>
              </a:rPr>
              <a:t>Block diagram</a:t>
            </a:r>
          </a:p>
          <a:p>
            <a:r>
              <a:rPr lang="en-US" sz="32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ER diagram</a:t>
            </a:r>
          </a:p>
          <a:p>
            <a:r>
              <a:rPr lang="en-US" dirty="0">
                <a:latin typeface="Times New Roman" panose="02020603050405020304" pitchFamily="18" charset="0"/>
                <a:ea typeface="Cambria" panose="02040503050406030204" pitchFamily="18" charset="0"/>
                <a:cs typeface="Times New Roman" panose="02020603050405020304" pitchFamily="18" charset="0"/>
              </a:rPr>
              <a:t>Queries</a:t>
            </a:r>
          </a:p>
          <a:p>
            <a:r>
              <a:rPr lang="en-US" sz="32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Front end design</a:t>
            </a:r>
          </a:p>
          <a:p>
            <a:r>
              <a:rPr lang="en-US" dirty="0">
                <a:latin typeface="Times New Roman" panose="02020603050405020304" pitchFamily="18" charset="0"/>
                <a:ea typeface="Cambria" panose="02040503050406030204" pitchFamily="18" charset="0"/>
                <a:cs typeface="Times New Roman" panose="02020603050405020304" pitchFamily="18" charset="0"/>
              </a:rPr>
              <a:t>Results</a:t>
            </a:r>
          </a:p>
          <a:p>
            <a:r>
              <a:rPr lang="en-US" sz="32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Conclusion</a:t>
            </a:r>
          </a:p>
          <a:p>
            <a:r>
              <a:rPr lang="en-US" dirty="0">
                <a:latin typeface="Times New Roman" panose="02020603050405020304" pitchFamily="18" charset="0"/>
                <a:ea typeface="Cambria" panose="02040503050406030204" pitchFamily="18" charset="0"/>
                <a:cs typeface="Times New Roman" panose="02020603050405020304" pitchFamily="18" charset="0"/>
              </a:rPr>
              <a:t>Future Enhancements</a:t>
            </a:r>
            <a:endParaRPr lang="en-US" sz="32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p:txBody>
      </p:sp>
      <p:grpSp>
        <p:nvGrpSpPr>
          <p:cNvPr id="32" name="Group 2"/>
          <p:cNvGrpSpPr/>
          <p:nvPr/>
        </p:nvGrpSpPr>
        <p:grpSpPr>
          <a:xfrm>
            <a:off x="0" y="9505950"/>
            <a:ext cx="18288000" cy="819150"/>
            <a:chOff x="0" y="0"/>
            <a:chExt cx="6186311" cy="277095"/>
          </a:xfrm>
        </p:grpSpPr>
        <p:sp>
          <p:nvSpPr>
            <p:cNvPr id="3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35" name="Date Placeholder 24"/>
          <p:cNvSpPr txBox="1">
            <a:spLocks/>
          </p:cNvSpPr>
          <p:nvPr/>
        </p:nvSpPr>
        <p:spPr>
          <a:xfrm>
            <a:off x="429821" y="980662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36" name="Slide Number Placeholder 25"/>
          <p:cNvSpPr txBox="1">
            <a:spLocks/>
          </p:cNvSpPr>
          <p:nvPr/>
        </p:nvSpPr>
        <p:spPr>
          <a:xfrm>
            <a:off x="7162800" y="982344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37" name="Date Placeholder 24"/>
          <p:cNvSpPr txBox="1">
            <a:spLocks/>
          </p:cNvSpPr>
          <p:nvPr/>
        </p:nvSpPr>
        <p:spPr>
          <a:xfrm>
            <a:off x="9906000" y="9829800"/>
            <a:ext cx="80772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C3A325E-982D-49B7-900D-DCE8D58494FB}"/>
              </a:ext>
            </a:extLst>
          </p:cNvPr>
          <p:cNvSpPr txBox="1">
            <a:spLocks/>
          </p:cNvSpPr>
          <p:nvPr/>
        </p:nvSpPr>
        <p:spPr>
          <a:xfrm>
            <a:off x="4244170" y="1485900"/>
            <a:ext cx="9929030" cy="128089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sng" strike="noStrike" kern="1200" cap="none" spc="0" normalizeH="0" baseline="0" noProof="0" dirty="0">
                <a:ln>
                  <a:noFill/>
                </a:ln>
                <a:solidFill>
                  <a:schemeClr val="tx1"/>
                </a:solidFill>
                <a:effectLst/>
                <a:uLnTx/>
                <a:uFillTx/>
                <a:latin typeface="Times New Roman" panose="02020603050405020304" pitchFamily="18" charset="0"/>
                <a:ea typeface="Cambria" panose="02040503050406030204" pitchFamily="18" charset="0"/>
                <a:cs typeface="Times New Roman" panose="02020603050405020304" pitchFamily="18" charset="0"/>
              </a:rPr>
              <a:t>ABSTRACT</a:t>
            </a:r>
            <a:endParaRPr kumimoji="0" lang="en-IN" sz="4400" b="1" i="0" u="sng" strike="noStrike" kern="1200" cap="none" spc="0" normalizeH="0" baseline="0" noProof="0" dirty="0">
              <a:ln>
                <a:noFill/>
              </a:ln>
              <a:solidFill>
                <a:schemeClr val="tx1"/>
              </a:solidFill>
              <a:effectLst/>
              <a:uLnTx/>
              <a:uFillTx/>
              <a:latin typeface="Times New Roman" panose="02020603050405020304" pitchFamily="18" charset="0"/>
              <a:ea typeface="Cambria" panose="020405030504060302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363B31F-6C0B-47CE-A3C1-7F76676365DE}"/>
              </a:ext>
            </a:extLst>
          </p:cNvPr>
          <p:cNvSpPr txBox="1">
            <a:spLocks/>
          </p:cNvSpPr>
          <p:nvPr/>
        </p:nvSpPr>
        <p:spPr>
          <a:xfrm>
            <a:off x="1600200" y="3284551"/>
            <a:ext cx="14935200" cy="5364150"/>
          </a:xfrm>
          <a:prstGeom prst="rect">
            <a:avLst/>
          </a:prstGeom>
        </p:spPr>
        <p:txBody>
          <a:bodyPr vert="horz" lIns="91440" tIns="45720" rIns="91440" bIns="45720" rtlCol="0">
            <a:normAutofit/>
          </a:bodyPr>
          <a:lstStyle/>
          <a:p>
            <a:pPr marR="0" lvl="0" algn="just" defTabSz="914400" rtl="0" eaLnBrk="1" fontAlgn="auto" latinLnBrk="0" hangingPunct="1">
              <a:lnSpc>
                <a:spcPct val="100000"/>
              </a:lnSpc>
              <a:spcBef>
                <a:spcPct val="20000"/>
              </a:spcBef>
              <a:spcAft>
                <a:spcPts val="0"/>
              </a:spcAft>
              <a:buClrTx/>
              <a:buSzTx/>
              <a:tabLst/>
              <a:defRPr/>
            </a:pPr>
            <a:r>
              <a:rPr lang="en-GB" sz="3200" dirty="0">
                <a:latin typeface="Times New Roman" panose="02020603050405020304" pitchFamily="18" charset="0"/>
                <a:cs typeface="Times New Roman" panose="02020603050405020304" pitchFamily="18" charset="0"/>
              </a:rPr>
              <a:t>The RECRUITMENT MANAGEMENT SYSTEM (RMS) is a web-based application developed for HR department for hiring of employees. This system is helpful for HR department to make student selection process easy. The system aims to make the recruitment process more efficient and effective by providing a centralized location for all recruitment-related information and activities. </a:t>
            </a:r>
          </a:p>
        </p:txBody>
      </p:sp>
      <p:grpSp>
        <p:nvGrpSpPr>
          <p:cNvPr id="6" name="Group 5"/>
          <p:cNvGrpSpPr/>
          <p:nvPr/>
        </p:nvGrpSpPr>
        <p:grpSpPr>
          <a:xfrm>
            <a:off x="0" y="305996"/>
            <a:ext cx="18288000" cy="1105292"/>
            <a:chOff x="0" y="305996"/>
            <a:chExt cx="18288000" cy="1105292"/>
          </a:xfrm>
        </p:grpSpPr>
        <p:pic>
          <p:nvPicPr>
            <p:cNvPr id="7" name="Picture 10"/>
            <p:cNvPicPr>
              <a:picLocks noChangeAspect="1"/>
            </p:cNvPicPr>
            <p:nvPr/>
          </p:nvPicPr>
          <p:blipFill>
            <a:blip r:embed="rId2"/>
            <a:srcRect/>
            <a:stretch>
              <a:fillRect/>
            </a:stretch>
          </p:blipFill>
          <p:spPr>
            <a:xfrm>
              <a:off x="277421" y="305996"/>
              <a:ext cx="1045357" cy="1045357"/>
            </a:xfrm>
            <a:prstGeom prst="rect">
              <a:avLst/>
            </a:prstGeom>
          </p:spPr>
        </p:pic>
        <p:sp>
          <p:nvSpPr>
            <p:cNvPr id="8"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9"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0" name="Straight Connector 9"/>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11" name="Group 2"/>
          <p:cNvGrpSpPr/>
          <p:nvPr/>
        </p:nvGrpSpPr>
        <p:grpSpPr>
          <a:xfrm>
            <a:off x="0" y="9505950"/>
            <a:ext cx="18288000" cy="819150"/>
            <a:chOff x="0" y="0"/>
            <a:chExt cx="6186311" cy="277095"/>
          </a:xfrm>
        </p:grpSpPr>
        <p:sp>
          <p:nvSpPr>
            <p:cNvPr id="12"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14" name="Date Placeholder 24"/>
          <p:cNvSpPr txBox="1">
            <a:spLocks/>
          </p:cNvSpPr>
          <p:nvPr/>
        </p:nvSpPr>
        <p:spPr>
          <a:xfrm>
            <a:off x="277421" y="967327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15" name="Slide Number Placeholder 25"/>
          <p:cNvSpPr txBox="1">
            <a:spLocks/>
          </p:cNvSpPr>
          <p:nvPr/>
        </p:nvSpPr>
        <p:spPr>
          <a:xfrm>
            <a:off x="7010400" y="969009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16" name="Date Placeholder 24"/>
          <p:cNvSpPr txBox="1">
            <a:spLocks/>
          </p:cNvSpPr>
          <p:nvPr/>
        </p:nvSpPr>
        <p:spPr>
          <a:xfrm>
            <a:off x="9906000" y="9677400"/>
            <a:ext cx="79248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C3A325E-982D-49B7-900D-DCE8D58494FB}"/>
              </a:ext>
            </a:extLst>
          </p:cNvPr>
          <p:cNvSpPr txBox="1">
            <a:spLocks/>
          </p:cNvSpPr>
          <p:nvPr/>
        </p:nvSpPr>
        <p:spPr>
          <a:xfrm>
            <a:off x="3710770" y="1485900"/>
            <a:ext cx="9929030" cy="128089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sng" strike="noStrike" kern="1200" cap="none" spc="0" normalizeH="0" baseline="0" noProof="0" dirty="0">
                <a:ln>
                  <a:noFill/>
                </a:ln>
                <a:solidFill>
                  <a:schemeClr val="tx1"/>
                </a:solidFill>
                <a:effectLst/>
                <a:uLnTx/>
                <a:uFillTx/>
                <a:latin typeface="Times New Roman" panose="02020603050405020304" pitchFamily="18" charset="0"/>
                <a:ea typeface="Cambria" panose="02040503050406030204" pitchFamily="18" charset="0"/>
                <a:cs typeface="Times New Roman" panose="02020603050405020304" pitchFamily="18" charset="0"/>
              </a:rPr>
              <a:t>Introduction</a:t>
            </a:r>
            <a:endParaRPr kumimoji="0" lang="en-IN" sz="4400" b="1" i="0" u="sng" strike="noStrike" kern="1200" cap="none" spc="0" normalizeH="0" baseline="0" noProof="0" dirty="0">
              <a:ln>
                <a:noFill/>
              </a:ln>
              <a:solidFill>
                <a:schemeClr val="tx1"/>
              </a:solidFill>
              <a:effectLst/>
              <a:uLnTx/>
              <a:uFillTx/>
              <a:latin typeface="Times New Roman" panose="02020603050405020304" pitchFamily="18" charset="0"/>
              <a:ea typeface="Cambria" panose="020405030504060302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1363B31F-6C0B-47CE-A3C1-7F76676365DE}"/>
              </a:ext>
            </a:extLst>
          </p:cNvPr>
          <p:cNvSpPr txBox="1">
            <a:spLocks/>
          </p:cNvSpPr>
          <p:nvPr/>
        </p:nvSpPr>
        <p:spPr>
          <a:xfrm>
            <a:off x="1440669" y="2950939"/>
            <a:ext cx="15018531" cy="5400737"/>
          </a:xfrm>
          <a:prstGeom prst="rect">
            <a:avLst/>
          </a:prstGeom>
        </p:spPr>
        <p:txBody>
          <a:bodyPr vert="horz" lIns="91440" tIns="45720" rIns="91440" bIns="45720" rtlCol="0">
            <a:normAutofit/>
          </a:bodyPr>
          <a:lstStyle/>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lang="en-GB" sz="3200" dirty="0">
                <a:latin typeface="Times New Roman" panose="02020603050405020304" pitchFamily="18" charset="0"/>
                <a:cs typeface="Times New Roman" panose="02020603050405020304" pitchFamily="18" charset="0"/>
              </a:rPr>
              <a:t>A Recruitment Management System (RMS) is a software application that automates and streamlines the recruitment process for organizations. </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lang="en-GB" sz="3200" dirty="0">
                <a:latin typeface="Times New Roman" panose="02020603050405020304" pitchFamily="18" charset="0"/>
                <a:cs typeface="Times New Roman" panose="02020603050405020304" pitchFamily="18" charset="0"/>
              </a:rPr>
              <a:t>It helps businesses to manage the entire hiring process, from posting job openings to tracking and evaluating job candidates.</a:t>
            </a:r>
          </a:p>
          <a:p>
            <a:pPr marL="342900" marR="0" lvl="0" indent="-342900" algn="just" defTabSz="914400" rtl="0" eaLnBrk="1" fontAlgn="auto" latinLnBrk="0" hangingPunct="1">
              <a:lnSpc>
                <a:spcPct val="100000"/>
              </a:lnSpc>
              <a:spcBef>
                <a:spcPct val="20000"/>
              </a:spcBef>
              <a:spcAft>
                <a:spcPts val="0"/>
              </a:spcAft>
              <a:buClrTx/>
              <a:buSzTx/>
              <a:buFont typeface="Arial" pitchFamily="34" charset="0"/>
              <a:buChar char="•"/>
              <a:tabLst/>
              <a:defRPr/>
            </a:pPr>
            <a:r>
              <a:rPr lang="en-GB" sz="3200" dirty="0">
                <a:latin typeface="Times New Roman" panose="02020603050405020304" pitchFamily="18" charset="0"/>
                <a:cs typeface="Times New Roman" panose="02020603050405020304" pitchFamily="18" charset="0"/>
              </a:rPr>
              <a:t> The main purpose of an RMS is to make the recruitment process more efficient and effective by repetitive tasks and providing a centralized location for all recruitment-related information</a:t>
            </a:r>
            <a:endParaRPr kumimoji="0" lang="en-IN" sz="32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grpSp>
        <p:nvGrpSpPr>
          <p:cNvPr id="6" name="Group 5"/>
          <p:cNvGrpSpPr/>
          <p:nvPr/>
        </p:nvGrpSpPr>
        <p:grpSpPr>
          <a:xfrm>
            <a:off x="0" y="305996"/>
            <a:ext cx="18288000" cy="1105292"/>
            <a:chOff x="0" y="305996"/>
            <a:chExt cx="18288000" cy="1105292"/>
          </a:xfrm>
        </p:grpSpPr>
        <p:pic>
          <p:nvPicPr>
            <p:cNvPr id="7" name="Picture 10"/>
            <p:cNvPicPr>
              <a:picLocks noChangeAspect="1"/>
            </p:cNvPicPr>
            <p:nvPr/>
          </p:nvPicPr>
          <p:blipFill>
            <a:blip r:embed="rId2"/>
            <a:srcRect/>
            <a:stretch>
              <a:fillRect/>
            </a:stretch>
          </p:blipFill>
          <p:spPr>
            <a:xfrm>
              <a:off x="277421" y="305996"/>
              <a:ext cx="1045357" cy="1045357"/>
            </a:xfrm>
            <a:prstGeom prst="rect">
              <a:avLst/>
            </a:prstGeom>
          </p:spPr>
        </p:pic>
        <p:sp>
          <p:nvSpPr>
            <p:cNvPr id="8"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9"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0" name="Straight Connector 9"/>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11" name="Group 2"/>
          <p:cNvGrpSpPr/>
          <p:nvPr/>
        </p:nvGrpSpPr>
        <p:grpSpPr>
          <a:xfrm>
            <a:off x="0" y="9505950"/>
            <a:ext cx="18288000" cy="819150"/>
            <a:chOff x="0" y="0"/>
            <a:chExt cx="6186311" cy="277095"/>
          </a:xfrm>
        </p:grpSpPr>
        <p:sp>
          <p:nvSpPr>
            <p:cNvPr id="12"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14" name="Date Placeholder 24"/>
          <p:cNvSpPr txBox="1">
            <a:spLocks/>
          </p:cNvSpPr>
          <p:nvPr/>
        </p:nvSpPr>
        <p:spPr>
          <a:xfrm>
            <a:off x="277421" y="967327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15" name="Slide Number Placeholder 25"/>
          <p:cNvSpPr txBox="1">
            <a:spLocks/>
          </p:cNvSpPr>
          <p:nvPr/>
        </p:nvSpPr>
        <p:spPr>
          <a:xfrm>
            <a:off x="7010400" y="969009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16" name="Date Placeholder 24"/>
          <p:cNvSpPr txBox="1">
            <a:spLocks/>
          </p:cNvSpPr>
          <p:nvPr/>
        </p:nvSpPr>
        <p:spPr>
          <a:xfrm>
            <a:off x="9906000" y="9677400"/>
            <a:ext cx="79248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Tree>
    <p:extLst>
      <p:ext uri="{BB962C8B-B14F-4D97-AF65-F5344CB8AC3E}">
        <p14:creationId xmlns:p14="http://schemas.microsoft.com/office/powerpoint/2010/main" val="2236364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6259188" y="9672637"/>
            <a:ext cx="2028812" cy="400050"/>
          </a:xfrm>
          <a:prstGeom prst="rect">
            <a:avLst/>
          </a:prstGeom>
        </p:spPr>
        <p:txBody>
          <a:bodyPr lIns="0" tIns="0" rIns="0" bIns="0" rtlCol="0" anchor="t">
            <a:spAutoFit/>
          </a:bodyPr>
          <a:lstStyle/>
          <a:p>
            <a:pPr>
              <a:lnSpc>
                <a:spcPts val="3104"/>
              </a:lnSpc>
              <a:spcBef>
                <a:spcPct val="0"/>
              </a:spcBef>
            </a:pPr>
            <a:r>
              <a:rPr lang="en-US" sz="2587" spc="129" dirty="0">
                <a:solidFill>
                  <a:srgbClr val="FFFFFF"/>
                </a:solidFill>
                <a:latin typeface="Lato Bold"/>
              </a:rPr>
              <a:t>/skit.org.in</a:t>
            </a:r>
          </a:p>
        </p:txBody>
      </p:sp>
      <p:grpSp>
        <p:nvGrpSpPr>
          <p:cNvPr id="2" name="Group 30"/>
          <p:cNvGrpSpPr/>
          <p:nvPr/>
        </p:nvGrpSpPr>
        <p:grpSpPr>
          <a:xfrm>
            <a:off x="0" y="305996"/>
            <a:ext cx="18288000" cy="1105292"/>
            <a:chOff x="0" y="305996"/>
            <a:chExt cx="18288000" cy="1105292"/>
          </a:xfrm>
        </p:grpSpPr>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sp>
        <p:nvSpPr>
          <p:cNvPr id="25" name="Date Placeholder 24"/>
          <p:cNvSpPr>
            <a:spLocks noGrp="1"/>
          </p:cNvSpPr>
          <p:nvPr>
            <p:ph type="dt" sz="half" idx="10"/>
          </p:nvPr>
        </p:nvSpPr>
        <p:spPr/>
        <p:txBody>
          <a:bodyPr/>
          <a:lstStyle/>
          <a:p>
            <a:r>
              <a:rPr lang="en-US" sz="2300" b="1">
                <a:solidFill>
                  <a:schemeClr val="bg1"/>
                </a:solidFill>
                <a:latin typeface="+mj-lt"/>
                <a:cs typeface="Times New Roman" panose="02020603050405020304" pitchFamily="18" charset="0"/>
              </a:rPr>
              <a:t>Dept. of ISE</a:t>
            </a:r>
            <a:endParaRPr lang="en-US" sz="2300" b="1" dirty="0">
              <a:solidFill>
                <a:schemeClr val="bg1"/>
              </a:solidFill>
              <a:latin typeface="+mj-lt"/>
              <a:cs typeface="Times New Roman" panose="02020603050405020304" pitchFamily="18" charset="0"/>
            </a:endParaRPr>
          </a:p>
        </p:txBody>
      </p:sp>
      <p:sp>
        <p:nvSpPr>
          <p:cNvPr id="19" name="TextBox 4">
            <a:extLst>
              <a:ext uri="{FF2B5EF4-FFF2-40B4-BE49-F238E27FC236}">
                <a16:creationId xmlns:a16="http://schemas.microsoft.com/office/drawing/2014/main" id="{43FF12D1-0491-46F9-8944-55A7E91C43E7}"/>
              </a:ext>
            </a:extLst>
          </p:cNvPr>
          <p:cNvSpPr txBox="1">
            <a:spLocks noChangeArrowheads="1"/>
          </p:cNvSpPr>
          <p:nvPr/>
        </p:nvSpPr>
        <p:spPr bwMode="auto">
          <a:xfrm>
            <a:off x="563880" y="3277968"/>
            <a:ext cx="16657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2800" dirty="0">
              <a:solidFill>
                <a:schemeClr val="accent6">
                  <a:lumMod val="75000"/>
                </a:schemeClr>
              </a:solidFill>
              <a:latin typeface="+mn-lt"/>
              <a:cs typeface="Aharoni" panose="02010803020104030203" pitchFamily="2" charset="-79"/>
            </a:endParaRPr>
          </a:p>
        </p:txBody>
      </p:sp>
      <p:sp>
        <p:nvSpPr>
          <p:cNvPr id="18" name="Date Placeholder 24"/>
          <p:cNvSpPr txBox="1">
            <a:spLocks/>
          </p:cNvSpPr>
          <p:nvPr/>
        </p:nvSpPr>
        <p:spPr>
          <a:xfrm>
            <a:off x="10363200" y="9563100"/>
            <a:ext cx="5742379" cy="723900"/>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Project Title / 18CSP77</a:t>
            </a:r>
          </a:p>
        </p:txBody>
      </p:sp>
      <p:sp>
        <p:nvSpPr>
          <p:cNvPr id="22" name="Title 1">
            <a:extLst>
              <a:ext uri="{FF2B5EF4-FFF2-40B4-BE49-F238E27FC236}">
                <a16:creationId xmlns:a16="http://schemas.microsoft.com/office/drawing/2014/main" id="{AA3375B9-92CB-4629-B11C-B2C12FAAC04E}"/>
              </a:ext>
            </a:extLst>
          </p:cNvPr>
          <p:cNvSpPr txBox="1">
            <a:spLocks/>
          </p:cNvSpPr>
          <p:nvPr/>
        </p:nvSpPr>
        <p:spPr>
          <a:xfrm>
            <a:off x="3417693" y="1866900"/>
            <a:ext cx="10984107" cy="128089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000" b="1" i="0" u="sng" strike="noStrike" kern="1200" cap="none" spc="0" normalizeH="0" baseline="0" noProof="0" dirty="0">
                <a:ln>
                  <a:noFill/>
                </a:ln>
                <a:solidFill>
                  <a:schemeClr val="tx1"/>
                </a:solidFill>
                <a:effectLst/>
                <a:uLnTx/>
                <a:uFillTx/>
                <a:latin typeface="Times New Roman" panose="02020603050405020304" pitchFamily="18" charset="0"/>
                <a:ea typeface="Cambria" panose="02040503050406030204" pitchFamily="18" charset="0"/>
                <a:cs typeface="Times New Roman" panose="02020603050405020304" pitchFamily="18" charset="0"/>
              </a:rPr>
              <a:t>Requirements</a:t>
            </a:r>
            <a:endParaRPr kumimoji="0" lang="en-IN" sz="4000" b="1" i="0" u="sng" strike="noStrike" kern="1200" cap="none" spc="0" normalizeH="0" baseline="0" noProof="0" dirty="0">
              <a:ln>
                <a:noFill/>
              </a:ln>
              <a:solidFill>
                <a:schemeClr val="tx1"/>
              </a:solidFill>
              <a:effectLst/>
              <a:uLnTx/>
              <a:uFillTx/>
              <a:latin typeface="Times New Roman" panose="02020603050405020304" pitchFamily="18" charset="0"/>
              <a:ea typeface="Cambria" panose="02040503050406030204" pitchFamily="18" charset="0"/>
              <a:cs typeface="Times New Roman" panose="02020603050405020304" pitchFamily="18" charset="0"/>
            </a:endParaRPr>
          </a:p>
        </p:txBody>
      </p:sp>
      <p:sp>
        <p:nvSpPr>
          <p:cNvPr id="27" name="Content Placeholder 2">
            <a:extLst>
              <a:ext uri="{FF2B5EF4-FFF2-40B4-BE49-F238E27FC236}">
                <a16:creationId xmlns:a16="http://schemas.microsoft.com/office/drawing/2014/main" id="{DF39723F-0298-4B55-A1DC-AA338787A07D}"/>
              </a:ext>
            </a:extLst>
          </p:cNvPr>
          <p:cNvSpPr>
            <a:spLocks noGrp="1"/>
          </p:cNvSpPr>
          <p:nvPr>
            <p:ph idx="1"/>
          </p:nvPr>
        </p:nvSpPr>
        <p:spPr>
          <a:xfrm>
            <a:off x="3265293" y="3227503"/>
            <a:ext cx="10984107" cy="5187833"/>
          </a:xfrm>
        </p:spPr>
        <p:txBody>
          <a:bodyPr>
            <a:normAutofit/>
          </a:bodyPr>
          <a:lstStyle/>
          <a:p>
            <a:r>
              <a:rPr lang="en-US" sz="32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Software</a:t>
            </a:r>
          </a:p>
          <a:p>
            <a:pPr lvl="1">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Front End: JS, HTML, CSS, Bootstrap</a:t>
            </a:r>
          </a:p>
          <a:p>
            <a:pPr lvl="1">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Back End: MySQL, </a:t>
            </a:r>
            <a:r>
              <a:rPr lang="en-IN" dirty="0" err="1">
                <a:latin typeface="Times New Roman" panose="02020603050405020304" pitchFamily="18" charset="0"/>
                <a:cs typeface="Times New Roman" panose="02020603050405020304" pitchFamily="18" charset="0"/>
              </a:rPr>
              <a:t>Xampp</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Appache</a:t>
            </a:r>
            <a:r>
              <a:rPr lang="en-IN" dirty="0">
                <a:latin typeface="Times New Roman" panose="02020603050405020304" pitchFamily="18" charset="0"/>
                <a:cs typeface="Times New Roman" panose="02020603050405020304" pitchFamily="18" charset="0"/>
              </a:rPr>
              <a:t>, PHP</a:t>
            </a:r>
          </a:p>
          <a:p>
            <a:pPr lvl="1">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Client OS: Window XP Or Higher</a:t>
            </a:r>
            <a:endParaRPr lang="en-US"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a:p>
            <a:r>
              <a:rPr lang="en-US" sz="32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Hardware</a:t>
            </a:r>
          </a:p>
          <a:p>
            <a:pPr lvl="1">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Processor: Intel Corei3 </a:t>
            </a:r>
          </a:p>
          <a:p>
            <a:pPr lvl="1">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RAM: 4/8 GB RAM </a:t>
            </a:r>
          </a:p>
          <a:p>
            <a:pPr lvl="1">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System Type: 32/64 bit processor </a:t>
            </a:r>
          </a:p>
          <a:p>
            <a:pPr lvl="1">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Monitor: VGA compatible(CRT or LCD-TFT) </a:t>
            </a:r>
            <a:endParaRPr lang="en-US"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p:txBody>
      </p:sp>
      <p:grpSp>
        <p:nvGrpSpPr>
          <p:cNvPr id="3" name="Group 2"/>
          <p:cNvGrpSpPr/>
          <p:nvPr/>
        </p:nvGrpSpPr>
        <p:grpSpPr>
          <a:xfrm>
            <a:off x="0" y="9505950"/>
            <a:ext cx="18288000" cy="819150"/>
            <a:chOff x="0" y="0"/>
            <a:chExt cx="6186311" cy="277095"/>
          </a:xfrm>
        </p:grpSpPr>
        <p:sp>
          <p:nvSpPr>
            <p:cNvPr id="3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35" name="Date Placeholder 24"/>
          <p:cNvSpPr txBox="1">
            <a:spLocks/>
          </p:cNvSpPr>
          <p:nvPr/>
        </p:nvSpPr>
        <p:spPr>
          <a:xfrm>
            <a:off x="429821" y="980662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36" name="Slide Number Placeholder 25"/>
          <p:cNvSpPr txBox="1">
            <a:spLocks/>
          </p:cNvSpPr>
          <p:nvPr/>
        </p:nvSpPr>
        <p:spPr>
          <a:xfrm>
            <a:off x="7162800" y="982344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37" name="Date Placeholder 24"/>
          <p:cNvSpPr txBox="1">
            <a:spLocks/>
          </p:cNvSpPr>
          <p:nvPr/>
        </p:nvSpPr>
        <p:spPr>
          <a:xfrm>
            <a:off x="10058400" y="9791700"/>
            <a:ext cx="80010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6259188" y="9672637"/>
            <a:ext cx="2028812" cy="400050"/>
          </a:xfrm>
          <a:prstGeom prst="rect">
            <a:avLst/>
          </a:prstGeom>
        </p:spPr>
        <p:txBody>
          <a:bodyPr lIns="0" tIns="0" rIns="0" bIns="0" rtlCol="0" anchor="t">
            <a:spAutoFit/>
          </a:bodyPr>
          <a:lstStyle/>
          <a:p>
            <a:pPr>
              <a:lnSpc>
                <a:spcPts val="3104"/>
              </a:lnSpc>
              <a:spcBef>
                <a:spcPct val="0"/>
              </a:spcBef>
            </a:pPr>
            <a:r>
              <a:rPr lang="en-US" sz="2587" spc="129" dirty="0">
                <a:solidFill>
                  <a:srgbClr val="FFFFFF"/>
                </a:solidFill>
                <a:latin typeface="Lato Bold"/>
              </a:rPr>
              <a:t>/skit.org.in</a:t>
            </a:r>
          </a:p>
        </p:txBody>
      </p:sp>
      <p:grpSp>
        <p:nvGrpSpPr>
          <p:cNvPr id="2" name="Group 30"/>
          <p:cNvGrpSpPr/>
          <p:nvPr/>
        </p:nvGrpSpPr>
        <p:grpSpPr>
          <a:xfrm>
            <a:off x="0" y="305996"/>
            <a:ext cx="18288000" cy="1105292"/>
            <a:chOff x="0" y="305996"/>
            <a:chExt cx="18288000" cy="1105292"/>
          </a:xfrm>
        </p:grpSpPr>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sp>
        <p:nvSpPr>
          <p:cNvPr id="25" name="Date Placeholder 24"/>
          <p:cNvSpPr>
            <a:spLocks noGrp="1"/>
          </p:cNvSpPr>
          <p:nvPr>
            <p:ph type="dt" sz="half" idx="10"/>
          </p:nvPr>
        </p:nvSpPr>
        <p:spPr>
          <a:xfrm>
            <a:off x="914400" y="5623214"/>
            <a:ext cx="2133600" cy="365125"/>
          </a:xfrm>
        </p:spPr>
        <p:txBody>
          <a:bodyPr/>
          <a:lstStyle/>
          <a:p>
            <a:r>
              <a:rPr lang="en-US" sz="2300" b="1">
                <a:solidFill>
                  <a:schemeClr val="bg1"/>
                </a:solidFill>
                <a:latin typeface="+mj-lt"/>
                <a:cs typeface="Times New Roman" panose="02020603050405020304" pitchFamily="18" charset="0"/>
              </a:rPr>
              <a:t>Dept. of ISE</a:t>
            </a:r>
            <a:endParaRPr lang="en-US" sz="2300" b="1" dirty="0">
              <a:solidFill>
                <a:schemeClr val="bg1"/>
              </a:solidFill>
              <a:latin typeface="+mj-lt"/>
              <a:cs typeface="Times New Roman" panose="02020603050405020304" pitchFamily="18" charset="0"/>
            </a:endParaRPr>
          </a:p>
        </p:txBody>
      </p:sp>
      <p:sp>
        <p:nvSpPr>
          <p:cNvPr id="18" name="Date Placeholder 24"/>
          <p:cNvSpPr txBox="1">
            <a:spLocks/>
          </p:cNvSpPr>
          <p:nvPr/>
        </p:nvSpPr>
        <p:spPr>
          <a:xfrm>
            <a:off x="10363200" y="9563100"/>
            <a:ext cx="5742379" cy="723900"/>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Project Title / 18CSP77</a:t>
            </a:r>
          </a:p>
        </p:txBody>
      </p:sp>
      <p:sp>
        <p:nvSpPr>
          <p:cNvPr id="22" name="Title 1">
            <a:extLst>
              <a:ext uri="{FF2B5EF4-FFF2-40B4-BE49-F238E27FC236}">
                <a16:creationId xmlns:a16="http://schemas.microsoft.com/office/drawing/2014/main" id="{AA3375B9-92CB-4629-B11C-B2C12FAAC04E}"/>
              </a:ext>
            </a:extLst>
          </p:cNvPr>
          <p:cNvSpPr txBox="1">
            <a:spLocks/>
          </p:cNvSpPr>
          <p:nvPr/>
        </p:nvSpPr>
        <p:spPr>
          <a:xfrm>
            <a:off x="7380093" y="1638300"/>
            <a:ext cx="3516507" cy="771659"/>
          </a:xfrm>
          <a:prstGeom prst="rect">
            <a:avLst/>
          </a:prstGeom>
        </p:spPr>
        <p:txBody>
          <a:bodyPr vert="horz" lIns="91440" tIns="45720" rIns="91440" bIns="45720" rtlCol="0" anchor="ctr">
            <a:normAutofit/>
          </a:bodyPr>
          <a:lstStyle/>
          <a:p>
            <a:r>
              <a:rPr lang="en-US" sz="4000" b="1" u="sng" dirty="0">
                <a:latin typeface="Times New Roman" panose="02020603050405020304" pitchFamily="18" charset="0"/>
                <a:ea typeface="Cambria" panose="02040503050406030204" pitchFamily="18" charset="0"/>
                <a:cs typeface="Times New Roman" panose="02020603050405020304" pitchFamily="18" charset="0"/>
              </a:rPr>
              <a:t>Block diagram</a:t>
            </a:r>
          </a:p>
        </p:txBody>
      </p:sp>
      <p:grpSp>
        <p:nvGrpSpPr>
          <p:cNvPr id="3" name="Group 2"/>
          <p:cNvGrpSpPr/>
          <p:nvPr/>
        </p:nvGrpSpPr>
        <p:grpSpPr>
          <a:xfrm>
            <a:off x="0" y="9505950"/>
            <a:ext cx="18288000" cy="819150"/>
            <a:chOff x="0" y="0"/>
            <a:chExt cx="6186311" cy="277095"/>
          </a:xfrm>
        </p:grpSpPr>
        <p:sp>
          <p:nvSpPr>
            <p:cNvPr id="3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35" name="Date Placeholder 24"/>
          <p:cNvSpPr txBox="1">
            <a:spLocks/>
          </p:cNvSpPr>
          <p:nvPr/>
        </p:nvSpPr>
        <p:spPr>
          <a:xfrm>
            <a:off x="429821" y="980662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36" name="Slide Number Placeholder 25"/>
          <p:cNvSpPr txBox="1">
            <a:spLocks/>
          </p:cNvSpPr>
          <p:nvPr/>
        </p:nvSpPr>
        <p:spPr>
          <a:xfrm>
            <a:off x="7162800" y="982344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37" name="Date Placeholder 24"/>
          <p:cNvSpPr txBox="1">
            <a:spLocks/>
          </p:cNvSpPr>
          <p:nvPr/>
        </p:nvSpPr>
        <p:spPr>
          <a:xfrm>
            <a:off x="10058400" y="9791700"/>
            <a:ext cx="80010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4" name="Rectangle 3">
            <a:extLst>
              <a:ext uri="{FF2B5EF4-FFF2-40B4-BE49-F238E27FC236}">
                <a16:creationId xmlns:a16="http://schemas.microsoft.com/office/drawing/2014/main" id="{6AE3F296-00C8-6C9C-8459-3CE1C131F8E4}"/>
              </a:ext>
            </a:extLst>
          </p:cNvPr>
          <p:cNvSpPr/>
          <p:nvPr/>
        </p:nvSpPr>
        <p:spPr>
          <a:xfrm>
            <a:off x="1021080" y="4410364"/>
            <a:ext cx="1493520" cy="71691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USER</a:t>
            </a:r>
            <a:endParaRPr lang="en-IN" dirty="0">
              <a:latin typeface="Times New Roman" panose="02020603050405020304" pitchFamily="18" charset="0"/>
              <a:cs typeface="Times New Roman" panose="02020603050405020304" pitchFamily="18" charset="0"/>
            </a:endParaRPr>
          </a:p>
        </p:txBody>
      </p:sp>
      <p:cxnSp>
        <p:nvCxnSpPr>
          <p:cNvPr id="6" name="Straight Connector 5">
            <a:extLst>
              <a:ext uri="{FF2B5EF4-FFF2-40B4-BE49-F238E27FC236}">
                <a16:creationId xmlns:a16="http://schemas.microsoft.com/office/drawing/2014/main" id="{7C73CE61-EFC8-6418-C659-BAA483AAA0D4}"/>
              </a:ext>
            </a:extLst>
          </p:cNvPr>
          <p:cNvCxnSpPr/>
          <p:nvPr/>
        </p:nvCxnSpPr>
        <p:spPr>
          <a:xfrm flipV="1">
            <a:off x="2514600" y="3462627"/>
            <a:ext cx="914400" cy="947737"/>
          </a:xfrm>
          <a:prstGeom prst="line">
            <a:avLst/>
          </a:prstGeom>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F41DB226-EB6E-2DA4-0F47-26D6F04B6307}"/>
              </a:ext>
            </a:extLst>
          </p:cNvPr>
          <p:cNvSpPr/>
          <p:nvPr/>
        </p:nvSpPr>
        <p:spPr>
          <a:xfrm>
            <a:off x="3429000" y="3222360"/>
            <a:ext cx="1676400" cy="6546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Find Vacancies</a:t>
            </a:r>
            <a:endParaRPr lang="en-IN" dirty="0">
              <a:latin typeface="Times New Roman" panose="02020603050405020304" pitchFamily="18" charset="0"/>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07C816E2-8C46-D619-AC15-A6F7BF1594BD}"/>
              </a:ext>
            </a:extLst>
          </p:cNvPr>
          <p:cNvCxnSpPr>
            <a:cxnSpLocks/>
          </p:cNvCxnSpPr>
          <p:nvPr/>
        </p:nvCxnSpPr>
        <p:spPr>
          <a:xfrm>
            <a:off x="2514600" y="4830829"/>
            <a:ext cx="914400" cy="31516"/>
          </a:xfrm>
          <a:prstGeom prst="line">
            <a:avLst/>
          </a:prstGeom>
        </p:spPr>
        <p:style>
          <a:lnRef idx="1">
            <a:schemeClr val="dk1"/>
          </a:lnRef>
          <a:fillRef idx="0">
            <a:schemeClr val="dk1"/>
          </a:fillRef>
          <a:effectRef idx="0">
            <a:schemeClr val="dk1"/>
          </a:effectRef>
          <a:fontRef idx="minor">
            <a:schemeClr val="tx1"/>
          </a:fontRef>
        </p:style>
      </p:cxnSp>
      <p:sp>
        <p:nvSpPr>
          <p:cNvPr id="14" name="Rectangle 13">
            <a:extLst>
              <a:ext uri="{FF2B5EF4-FFF2-40B4-BE49-F238E27FC236}">
                <a16:creationId xmlns:a16="http://schemas.microsoft.com/office/drawing/2014/main" id="{6D0D041B-0752-5E73-37AB-1DEF07494103}"/>
              </a:ext>
            </a:extLst>
          </p:cNvPr>
          <p:cNvSpPr/>
          <p:nvPr/>
        </p:nvSpPr>
        <p:spPr>
          <a:xfrm>
            <a:off x="3429000" y="4650631"/>
            <a:ext cx="1676400" cy="8191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Apply for specific position</a:t>
            </a:r>
            <a:endParaRPr lang="en-IN" dirty="0">
              <a:latin typeface="Times New Roman" panose="02020603050405020304" pitchFamily="18" charset="0"/>
              <a:cs typeface="Times New Roman" panose="02020603050405020304" pitchFamily="18" charset="0"/>
            </a:endParaRPr>
          </a:p>
        </p:txBody>
      </p:sp>
      <p:cxnSp>
        <p:nvCxnSpPr>
          <p:cNvPr id="16" name="Straight Connector 15">
            <a:extLst>
              <a:ext uri="{FF2B5EF4-FFF2-40B4-BE49-F238E27FC236}">
                <a16:creationId xmlns:a16="http://schemas.microsoft.com/office/drawing/2014/main" id="{E605954B-192A-715D-5B1C-688D832A027C}"/>
              </a:ext>
            </a:extLst>
          </p:cNvPr>
          <p:cNvCxnSpPr/>
          <p:nvPr/>
        </p:nvCxnSpPr>
        <p:spPr>
          <a:xfrm>
            <a:off x="2514600" y="5159141"/>
            <a:ext cx="762000" cy="983506"/>
          </a:xfrm>
          <a:prstGeom prst="line">
            <a:avLst/>
          </a:prstGeom>
        </p:spPr>
        <p:style>
          <a:lnRef idx="1">
            <a:schemeClr val="dk1"/>
          </a:lnRef>
          <a:fillRef idx="0">
            <a:schemeClr val="dk1"/>
          </a:fillRef>
          <a:effectRef idx="0">
            <a:schemeClr val="dk1"/>
          </a:effectRef>
          <a:fontRef idx="minor">
            <a:schemeClr val="tx1"/>
          </a:fontRef>
        </p:style>
      </p:cxnSp>
      <p:sp>
        <p:nvSpPr>
          <p:cNvPr id="21" name="Rectangle 20">
            <a:extLst>
              <a:ext uri="{FF2B5EF4-FFF2-40B4-BE49-F238E27FC236}">
                <a16:creationId xmlns:a16="http://schemas.microsoft.com/office/drawing/2014/main" id="{6F205651-1AAE-33C3-CD1F-8AFBBB4E4E0A}"/>
              </a:ext>
            </a:extLst>
          </p:cNvPr>
          <p:cNvSpPr/>
          <p:nvPr/>
        </p:nvSpPr>
        <p:spPr>
          <a:xfrm>
            <a:off x="3276600" y="5988339"/>
            <a:ext cx="1676400" cy="78763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View Application</a:t>
            </a:r>
            <a:endParaRPr lang="en-IN" dirty="0">
              <a:latin typeface="Times New Roman" panose="02020603050405020304" pitchFamily="18" charset="0"/>
              <a:cs typeface="Times New Roman" panose="02020603050405020304" pitchFamily="18" charset="0"/>
            </a:endParaRPr>
          </a:p>
        </p:txBody>
      </p:sp>
      <p:sp>
        <p:nvSpPr>
          <p:cNvPr id="23" name="Rectangle 22">
            <a:extLst>
              <a:ext uri="{FF2B5EF4-FFF2-40B4-BE49-F238E27FC236}">
                <a16:creationId xmlns:a16="http://schemas.microsoft.com/office/drawing/2014/main" id="{49B45830-2FA4-13F4-D7F9-2B745F57AB6D}"/>
              </a:ext>
            </a:extLst>
          </p:cNvPr>
          <p:cNvSpPr/>
          <p:nvPr/>
        </p:nvSpPr>
        <p:spPr>
          <a:xfrm>
            <a:off x="5867400" y="3162300"/>
            <a:ext cx="457200" cy="3762664"/>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IN"/>
          </a:p>
        </p:txBody>
      </p:sp>
      <p:sp>
        <p:nvSpPr>
          <p:cNvPr id="24" name="Arrow: Right 23">
            <a:extLst>
              <a:ext uri="{FF2B5EF4-FFF2-40B4-BE49-F238E27FC236}">
                <a16:creationId xmlns:a16="http://schemas.microsoft.com/office/drawing/2014/main" id="{7FF2B8A7-8836-DB4A-ED27-6BF162516881}"/>
              </a:ext>
            </a:extLst>
          </p:cNvPr>
          <p:cNvSpPr/>
          <p:nvPr/>
        </p:nvSpPr>
        <p:spPr>
          <a:xfrm>
            <a:off x="5105400" y="4862345"/>
            <a:ext cx="1524000" cy="351294"/>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26" name="Rectangle 25">
            <a:extLst>
              <a:ext uri="{FF2B5EF4-FFF2-40B4-BE49-F238E27FC236}">
                <a16:creationId xmlns:a16="http://schemas.microsoft.com/office/drawing/2014/main" id="{0C73F270-2F49-F426-E16B-E567764FBDBC}"/>
              </a:ext>
            </a:extLst>
          </p:cNvPr>
          <p:cNvSpPr/>
          <p:nvPr/>
        </p:nvSpPr>
        <p:spPr>
          <a:xfrm>
            <a:off x="6629400" y="4830829"/>
            <a:ext cx="1219200" cy="52322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Admin</a:t>
            </a:r>
            <a:endParaRPr lang="en-IN" dirty="0">
              <a:latin typeface="Times New Roman" panose="02020603050405020304" pitchFamily="18" charset="0"/>
              <a:cs typeface="Times New Roman" panose="02020603050405020304" pitchFamily="18" charset="0"/>
            </a:endParaRPr>
          </a:p>
        </p:txBody>
      </p:sp>
      <p:sp>
        <p:nvSpPr>
          <p:cNvPr id="30" name="Oval 29">
            <a:extLst>
              <a:ext uri="{FF2B5EF4-FFF2-40B4-BE49-F238E27FC236}">
                <a16:creationId xmlns:a16="http://schemas.microsoft.com/office/drawing/2014/main" id="{0FFAD2DF-AD22-2EC6-FF6C-BA6237C59D38}"/>
              </a:ext>
            </a:extLst>
          </p:cNvPr>
          <p:cNvSpPr/>
          <p:nvPr/>
        </p:nvSpPr>
        <p:spPr>
          <a:xfrm>
            <a:off x="8458200" y="4691708"/>
            <a:ext cx="1524000" cy="81915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Login  to RMS</a:t>
            </a:r>
            <a:endParaRPr lang="en-IN" dirty="0">
              <a:latin typeface="Times New Roman" panose="02020603050405020304" pitchFamily="18" charset="0"/>
              <a:cs typeface="Times New Roman" panose="02020603050405020304" pitchFamily="18" charset="0"/>
            </a:endParaRPr>
          </a:p>
        </p:txBody>
      </p:sp>
      <p:sp>
        <p:nvSpPr>
          <p:cNvPr id="40" name="Oval 39">
            <a:extLst>
              <a:ext uri="{FF2B5EF4-FFF2-40B4-BE49-F238E27FC236}">
                <a16:creationId xmlns:a16="http://schemas.microsoft.com/office/drawing/2014/main" id="{6C2A49BD-E1A5-8ABC-09AE-7394CF0643AD}"/>
              </a:ext>
            </a:extLst>
          </p:cNvPr>
          <p:cNvSpPr/>
          <p:nvPr/>
        </p:nvSpPr>
        <p:spPr>
          <a:xfrm>
            <a:off x="10843146" y="4691708"/>
            <a:ext cx="1752600" cy="890332"/>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Check Credentials</a:t>
            </a:r>
            <a:endParaRPr lang="en-IN" dirty="0">
              <a:latin typeface="Times New Roman" panose="02020603050405020304" pitchFamily="18" charset="0"/>
              <a:cs typeface="Times New Roman" panose="02020603050405020304" pitchFamily="18" charset="0"/>
            </a:endParaRPr>
          </a:p>
        </p:txBody>
      </p:sp>
      <p:cxnSp>
        <p:nvCxnSpPr>
          <p:cNvPr id="42" name="Straight Arrow Connector 41">
            <a:extLst>
              <a:ext uri="{FF2B5EF4-FFF2-40B4-BE49-F238E27FC236}">
                <a16:creationId xmlns:a16="http://schemas.microsoft.com/office/drawing/2014/main" id="{F44051FB-3DDE-CBC1-689E-276305D3B084}"/>
              </a:ext>
            </a:extLst>
          </p:cNvPr>
          <p:cNvCxnSpPr>
            <a:stCxn id="26" idx="3"/>
          </p:cNvCxnSpPr>
          <p:nvPr/>
        </p:nvCxnSpPr>
        <p:spPr>
          <a:xfrm>
            <a:off x="7848600" y="5092439"/>
            <a:ext cx="60394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0D010512-B71B-A109-2B53-3E23CF1A6F58}"/>
              </a:ext>
            </a:extLst>
          </p:cNvPr>
          <p:cNvCxnSpPr>
            <a:stCxn id="30" idx="6"/>
            <a:endCxn id="40" idx="2"/>
          </p:cNvCxnSpPr>
          <p:nvPr/>
        </p:nvCxnSpPr>
        <p:spPr>
          <a:xfrm flipV="1">
            <a:off x="9982200" y="5092439"/>
            <a:ext cx="838200" cy="88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19B2901A-95F6-5A89-B4AE-4C62BFF9D805}"/>
              </a:ext>
            </a:extLst>
          </p:cNvPr>
          <p:cNvCxnSpPr>
            <a:stCxn id="40" idx="4"/>
          </p:cNvCxnSpPr>
          <p:nvPr/>
        </p:nvCxnSpPr>
        <p:spPr>
          <a:xfrm>
            <a:off x="11719446" y="5582040"/>
            <a:ext cx="0" cy="5606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8" name="Oval 47">
            <a:extLst>
              <a:ext uri="{FF2B5EF4-FFF2-40B4-BE49-F238E27FC236}">
                <a16:creationId xmlns:a16="http://schemas.microsoft.com/office/drawing/2014/main" id="{097EE37A-352C-960C-DDA4-767217FB9372}"/>
              </a:ext>
            </a:extLst>
          </p:cNvPr>
          <p:cNvSpPr/>
          <p:nvPr/>
        </p:nvSpPr>
        <p:spPr>
          <a:xfrm>
            <a:off x="10843146" y="6142647"/>
            <a:ext cx="1752599" cy="782317"/>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Manager Modules</a:t>
            </a:r>
            <a:endParaRPr lang="en-IN" dirty="0">
              <a:latin typeface="Times New Roman" panose="02020603050405020304" pitchFamily="18" charset="0"/>
              <a:cs typeface="Times New Roman" panose="02020603050405020304" pitchFamily="18" charset="0"/>
            </a:endParaRPr>
          </a:p>
        </p:txBody>
      </p:sp>
      <p:sp>
        <p:nvSpPr>
          <p:cNvPr id="49" name="Rectangle 48">
            <a:extLst>
              <a:ext uri="{FF2B5EF4-FFF2-40B4-BE49-F238E27FC236}">
                <a16:creationId xmlns:a16="http://schemas.microsoft.com/office/drawing/2014/main" id="{BE95085A-5723-E085-AC0B-055F626FCF6B}"/>
              </a:ext>
            </a:extLst>
          </p:cNvPr>
          <p:cNvSpPr/>
          <p:nvPr/>
        </p:nvSpPr>
        <p:spPr>
          <a:xfrm>
            <a:off x="13487400" y="3162300"/>
            <a:ext cx="457200" cy="3613673"/>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IN"/>
          </a:p>
        </p:txBody>
      </p:sp>
      <p:sp>
        <p:nvSpPr>
          <p:cNvPr id="50" name="Arrow: Right 49">
            <a:extLst>
              <a:ext uri="{FF2B5EF4-FFF2-40B4-BE49-F238E27FC236}">
                <a16:creationId xmlns:a16="http://schemas.microsoft.com/office/drawing/2014/main" id="{BF7ADF28-F020-847A-11AC-1CFA261AC062}"/>
              </a:ext>
            </a:extLst>
          </p:cNvPr>
          <p:cNvSpPr/>
          <p:nvPr/>
        </p:nvSpPr>
        <p:spPr>
          <a:xfrm>
            <a:off x="12595745" y="6382914"/>
            <a:ext cx="891654" cy="203921"/>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cxnSp>
        <p:nvCxnSpPr>
          <p:cNvPr id="52" name="Straight Arrow Connector 51">
            <a:extLst>
              <a:ext uri="{FF2B5EF4-FFF2-40B4-BE49-F238E27FC236}">
                <a16:creationId xmlns:a16="http://schemas.microsoft.com/office/drawing/2014/main" id="{797626EE-D767-7E63-DD81-AAFA35A014D5}"/>
              </a:ext>
            </a:extLst>
          </p:cNvPr>
          <p:cNvCxnSpPr/>
          <p:nvPr/>
        </p:nvCxnSpPr>
        <p:spPr>
          <a:xfrm>
            <a:off x="13944600" y="4650631"/>
            <a:ext cx="14478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4" name="Cylinder 53">
            <a:extLst>
              <a:ext uri="{FF2B5EF4-FFF2-40B4-BE49-F238E27FC236}">
                <a16:creationId xmlns:a16="http://schemas.microsoft.com/office/drawing/2014/main" id="{88D04F7D-714C-3763-807A-27C58696A2FE}"/>
              </a:ext>
            </a:extLst>
          </p:cNvPr>
          <p:cNvSpPr/>
          <p:nvPr/>
        </p:nvSpPr>
        <p:spPr>
          <a:xfrm>
            <a:off x="15392400" y="4410364"/>
            <a:ext cx="1524000" cy="1848462"/>
          </a:xfrm>
          <a:prstGeom prst="can">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DATABASE</a:t>
            </a:r>
            <a:endParaRPr lang="en-IN" dirty="0">
              <a:latin typeface="Times New Roman" panose="02020603050405020304" pitchFamily="18" charset="0"/>
              <a:cs typeface="Times New Roman" panose="02020603050405020304" pitchFamily="18" charset="0"/>
            </a:endParaRPr>
          </a:p>
        </p:txBody>
      </p:sp>
      <p:cxnSp>
        <p:nvCxnSpPr>
          <p:cNvPr id="56" name="Straight Arrow Connector 55">
            <a:extLst>
              <a:ext uri="{FF2B5EF4-FFF2-40B4-BE49-F238E27FC236}">
                <a16:creationId xmlns:a16="http://schemas.microsoft.com/office/drawing/2014/main" id="{5B64F79F-FC0E-75A2-0C0B-806FD4090145}"/>
              </a:ext>
            </a:extLst>
          </p:cNvPr>
          <p:cNvCxnSpPr/>
          <p:nvPr/>
        </p:nvCxnSpPr>
        <p:spPr>
          <a:xfrm flipH="1">
            <a:off x="13944600" y="5858164"/>
            <a:ext cx="14478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7" name="TextBox 56">
            <a:extLst>
              <a:ext uri="{FF2B5EF4-FFF2-40B4-BE49-F238E27FC236}">
                <a16:creationId xmlns:a16="http://schemas.microsoft.com/office/drawing/2014/main" id="{00E860B2-D6DC-C1F4-4FE7-D5F8A3B415F1}"/>
              </a:ext>
            </a:extLst>
          </p:cNvPr>
          <p:cNvSpPr txBox="1"/>
          <p:nvPr/>
        </p:nvSpPr>
        <p:spPr>
          <a:xfrm>
            <a:off x="13944600" y="4240768"/>
            <a:ext cx="1447800" cy="369332"/>
          </a:xfrm>
          <a:prstGeom prst="rect">
            <a:avLst/>
          </a:prstGeom>
          <a:noFill/>
        </p:spPr>
        <p:txBody>
          <a:bodyPr wrap="square" rtlCol="0">
            <a:spAutoFit/>
          </a:bodyPr>
          <a:lstStyle/>
          <a:p>
            <a:r>
              <a:rPr lang="en-GB" dirty="0">
                <a:latin typeface="Times New Roman" panose="02020603050405020304" pitchFamily="18" charset="0"/>
                <a:cs typeface="Times New Roman" panose="02020603050405020304" pitchFamily="18" charset="0"/>
              </a:rPr>
              <a:t>Storing Data</a:t>
            </a:r>
            <a:endParaRPr lang="en-IN" dirty="0">
              <a:latin typeface="Times New Roman" panose="02020603050405020304" pitchFamily="18" charset="0"/>
              <a:cs typeface="Times New Roman" panose="02020603050405020304" pitchFamily="18" charset="0"/>
            </a:endParaRPr>
          </a:p>
        </p:txBody>
      </p:sp>
      <p:cxnSp>
        <p:nvCxnSpPr>
          <p:cNvPr id="59" name="Straight Arrow Connector 58">
            <a:extLst>
              <a:ext uri="{FF2B5EF4-FFF2-40B4-BE49-F238E27FC236}">
                <a16:creationId xmlns:a16="http://schemas.microsoft.com/office/drawing/2014/main" id="{AD9158AA-7C1D-C42F-0010-05F1B8DDEEA4}"/>
              </a:ext>
            </a:extLst>
          </p:cNvPr>
          <p:cNvCxnSpPr>
            <a:stCxn id="48" idx="3"/>
          </p:cNvCxnSpPr>
          <p:nvPr/>
        </p:nvCxnSpPr>
        <p:spPr>
          <a:xfrm flipH="1">
            <a:off x="8763000" y="6810396"/>
            <a:ext cx="2336808" cy="5717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0" name="Rectangle 59">
            <a:extLst>
              <a:ext uri="{FF2B5EF4-FFF2-40B4-BE49-F238E27FC236}">
                <a16:creationId xmlns:a16="http://schemas.microsoft.com/office/drawing/2014/main" id="{165A0CF3-D241-732C-C914-F966FC30C784}"/>
              </a:ext>
            </a:extLst>
          </p:cNvPr>
          <p:cNvSpPr/>
          <p:nvPr/>
        </p:nvSpPr>
        <p:spPr>
          <a:xfrm>
            <a:off x="7467600" y="7153564"/>
            <a:ext cx="1295400" cy="56904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Manage Application</a:t>
            </a:r>
            <a:endParaRPr lang="en-IN" dirty="0">
              <a:latin typeface="Times New Roman" panose="02020603050405020304" pitchFamily="18" charset="0"/>
              <a:cs typeface="Times New Roman" panose="02020603050405020304" pitchFamily="18" charset="0"/>
            </a:endParaRPr>
          </a:p>
        </p:txBody>
      </p:sp>
      <p:cxnSp>
        <p:nvCxnSpPr>
          <p:cNvPr id="62" name="Straight Arrow Connector 61">
            <a:extLst>
              <a:ext uri="{FF2B5EF4-FFF2-40B4-BE49-F238E27FC236}">
                <a16:creationId xmlns:a16="http://schemas.microsoft.com/office/drawing/2014/main" id="{4928DDFE-EC64-231A-7547-E05565CFB150}"/>
              </a:ext>
            </a:extLst>
          </p:cNvPr>
          <p:cNvCxnSpPr/>
          <p:nvPr/>
        </p:nvCxnSpPr>
        <p:spPr>
          <a:xfrm flipH="1">
            <a:off x="9709245" y="6912237"/>
            <a:ext cx="1752600" cy="79764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3" name="Rectangle 62">
            <a:extLst>
              <a:ext uri="{FF2B5EF4-FFF2-40B4-BE49-F238E27FC236}">
                <a16:creationId xmlns:a16="http://schemas.microsoft.com/office/drawing/2014/main" id="{7AFA05A0-7B58-FB4D-5804-48D5F95E3D9D}"/>
              </a:ext>
            </a:extLst>
          </p:cNvPr>
          <p:cNvSpPr/>
          <p:nvPr/>
        </p:nvSpPr>
        <p:spPr>
          <a:xfrm>
            <a:off x="9180974" y="7722606"/>
            <a:ext cx="1258428" cy="56904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Vacancy</a:t>
            </a:r>
            <a:endParaRPr lang="en-IN" dirty="0">
              <a:latin typeface="Times New Roman" panose="02020603050405020304" pitchFamily="18" charset="0"/>
              <a:cs typeface="Times New Roman" panose="02020603050405020304" pitchFamily="18" charset="0"/>
            </a:endParaRPr>
          </a:p>
        </p:txBody>
      </p:sp>
      <p:cxnSp>
        <p:nvCxnSpPr>
          <p:cNvPr id="65" name="Straight Arrow Connector 64">
            <a:extLst>
              <a:ext uri="{FF2B5EF4-FFF2-40B4-BE49-F238E27FC236}">
                <a16:creationId xmlns:a16="http://schemas.microsoft.com/office/drawing/2014/main" id="{761B2A11-C8F5-96AA-9661-29B551573AC4}"/>
              </a:ext>
            </a:extLst>
          </p:cNvPr>
          <p:cNvCxnSpPr>
            <a:stCxn id="48" idx="4"/>
          </p:cNvCxnSpPr>
          <p:nvPr/>
        </p:nvCxnSpPr>
        <p:spPr>
          <a:xfrm flipH="1">
            <a:off x="11461845" y="6924964"/>
            <a:ext cx="257601" cy="9144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6" name="Rectangle 65">
            <a:extLst>
              <a:ext uri="{FF2B5EF4-FFF2-40B4-BE49-F238E27FC236}">
                <a16:creationId xmlns:a16="http://schemas.microsoft.com/office/drawing/2014/main" id="{9C1A787F-436E-1E5D-35CF-944796CB3F48}"/>
              </a:ext>
            </a:extLst>
          </p:cNvPr>
          <p:cNvSpPr/>
          <p:nvPr/>
        </p:nvSpPr>
        <p:spPr>
          <a:xfrm>
            <a:off x="11099808" y="7843229"/>
            <a:ext cx="1258428" cy="58914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Status Category</a:t>
            </a:r>
            <a:endParaRPr lang="en-IN" dirty="0">
              <a:latin typeface="Times New Roman" panose="02020603050405020304" pitchFamily="18" charset="0"/>
              <a:cs typeface="Times New Roman" panose="02020603050405020304" pitchFamily="18" charset="0"/>
            </a:endParaRPr>
          </a:p>
        </p:txBody>
      </p:sp>
      <p:cxnSp>
        <p:nvCxnSpPr>
          <p:cNvPr id="68" name="Straight Arrow Connector 67">
            <a:extLst>
              <a:ext uri="{FF2B5EF4-FFF2-40B4-BE49-F238E27FC236}">
                <a16:creationId xmlns:a16="http://schemas.microsoft.com/office/drawing/2014/main" id="{24B6CFCF-A986-ED24-C3FD-5F1B2559C44D}"/>
              </a:ext>
            </a:extLst>
          </p:cNvPr>
          <p:cNvCxnSpPr/>
          <p:nvPr/>
        </p:nvCxnSpPr>
        <p:spPr>
          <a:xfrm>
            <a:off x="11963400" y="6924964"/>
            <a:ext cx="1078172" cy="74749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9" name="Rectangle 68">
            <a:extLst>
              <a:ext uri="{FF2B5EF4-FFF2-40B4-BE49-F238E27FC236}">
                <a16:creationId xmlns:a16="http://schemas.microsoft.com/office/drawing/2014/main" id="{DBD775A3-8A3E-80DE-40BA-954F99C4E00A}"/>
              </a:ext>
            </a:extLst>
          </p:cNvPr>
          <p:cNvSpPr/>
          <p:nvPr/>
        </p:nvSpPr>
        <p:spPr>
          <a:xfrm>
            <a:off x="12819426" y="7699693"/>
            <a:ext cx="1258428" cy="58913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User</a:t>
            </a:r>
            <a:endParaRPr lang="en-IN" dirty="0">
              <a:latin typeface="Times New Roman" panose="02020603050405020304" pitchFamily="18" charset="0"/>
              <a:cs typeface="Times New Roman" panose="02020603050405020304" pitchFamily="18" charset="0"/>
            </a:endParaRPr>
          </a:p>
        </p:txBody>
      </p:sp>
      <p:cxnSp>
        <p:nvCxnSpPr>
          <p:cNvPr id="71" name="Straight Arrow Connector 70">
            <a:extLst>
              <a:ext uri="{FF2B5EF4-FFF2-40B4-BE49-F238E27FC236}">
                <a16:creationId xmlns:a16="http://schemas.microsoft.com/office/drawing/2014/main" id="{901D4DA8-B00A-8AB5-74EB-F46787E55F82}"/>
              </a:ext>
            </a:extLst>
          </p:cNvPr>
          <p:cNvCxnSpPr>
            <a:stCxn id="48" idx="5"/>
          </p:cNvCxnSpPr>
          <p:nvPr/>
        </p:nvCxnSpPr>
        <p:spPr>
          <a:xfrm>
            <a:off x="12339083" y="6810396"/>
            <a:ext cx="2519917" cy="7241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2" name="Rectangle 71">
            <a:extLst>
              <a:ext uri="{FF2B5EF4-FFF2-40B4-BE49-F238E27FC236}">
                <a16:creationId xmlns:a16="http://schemas.microsoft.com/office/drawing/2014/main" id="{8B17946C-8A7D-7F8B-55D4-DC010D669936}"/>
              </a:ext>
            </a:extLst>
          </p:cNvPr>
          <p:cNvSpPr/>
          <p:nvPr/>
        </p:nvSpPr>
        <p:spPr>
          <a:xfrm>
            <a:off x="14895972" y="7480260"/>
            <a:ext cx="1258428" cy="58913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GB" dirty="0">
                <a:latin typeface="Times New Roman" panose="02020603050405020304" pitchFamily="18" charset="0"/>
                <a:cs typeface="Times New Roman" panose="02020603050405020304" pitchFamily="18" charset="0"/>
              </a:rPr>
              <a:t>Settings</a:t>
            </a:r>
          </a:p>
        </p:txBody>
      </p:sp>
      <p:sp>
        <p:nvSpPr>
          <p:cNvPr id="73" name="TextBox 72">
            <a:extLst>
              <a:ext uri="{FF2B5EF4-FFF2-40B4-BE49-F238E27FC236}">
                <a16:creationId xmlns:a16="http://schemas.microsoft.com/office/drawing/2014/main" id="{C3C3A9DE-6DD6-6B2C-EE54-376CF1AF0FB1}"/>
              </a:ext>
            </a:extLst>
          </p:cNvPr>
          <p:cNvSpPr txBox="1"/>
          <p:nvPr/>
        </p:nvSpPr>
        <p:spPr>
          <a:xfrm>
            <a:off x="14173200" y="5852527"/>
            <a:ext cx="1082152" cy="369332"/>
          </a:xfrm>
          <a:prstGeom prst="rect">
            <a:avLst/>
          </a:prstGeom>
          <a:noFill/>
        </p:spPr>
        <p:txBody>
          <a:bodyPr wrap="square" rtlCol="0">
            <a:spAutoFit/>
          </a:bodyPr>
          <a:lstStyle/>
          <a:p>
            <a:r>
              <a:rPr lang="en-GB" dirty="0">
                <a:latin typeface="Times New Roman" panose="02020603050405020304" pitchFamily="18" charset="0"/>
                <a:cs typeface="Times New Roman" panose="02020603050405020304" pitchFamily="18" charset="0"/>
              </a:rPr>
              <a:t>Response</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6259188" y="9672637"/>
            <a:ext cx="2028812" cy="400050"/>
          </a:xfrm>
          <a:prstGeom prst="rect">
            <a:avLst/>
          </a:prstGeom>
        </p:spPr>
        <p:txBody>
          <a:bodyPr lIns="0" tIns="0" rIns="0" bIns="0" rtlCol="0" anchor="t">
            <a:spAutoFit/>
          </a:bodyPr>
          <a:lstStyle/>
          <a:p>
            <a:pPr>
              <a:lnSpc>
                <a:spcPts val="3104"/>
              </a:lnSpc>
              <a:spcBef>
                <a:spcPct val="0"/>
              </a:spcBef>
            </a:pPr>
            <a:r>
              <a:rPr lang="en-US" sz="2587" spc="129" dirty="0">
                <a:solidFill>
                  <a:srgbClr val="FFFFFF"/>
                </a:solidFill>
                <a:latin typeface="Lato Bold"/>
              </a:rPr>
              <a:t>/skit.org.in</a:t>
            </a:r>
          </a:p>
        </p:txBody>
      </p:sp>
      <p:grpSp>
        <p:nvGrpSpPr>
          <p:cNvPr id="2" name="Group 30"/>
          <p:cNvGrpSpPr/>
          <p:nvPr/>
        </p:nvGrpSpPr>
        <p:grpSpPr>
          <a:xfrm>
            <a:off x="0" y="305996"/>
            <a:ext cx="18288000" cy="1105292"/>
            <a:chOff x="0" y="305996"/>
            <a:chExt cx="18288000" cy="1105292"/>
          </a:xfrm>
        </p:grpSpPr>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sp>
        <p:nvSpPr>
          <p:cNvPr id="25" name="Date Placeholder 24"/>
          <p:cNvSpPr>
            <a:spLocks noGrp="1"/>
          </p:cNvSpPr>
          <p:nvPr>
            <p:ph type="dt" sz="half" idx="10"/>
          </p:nvPr>
        </p:nvSpPr>
        <p:spPr/>
        <p:txBody>
          <a:bodyPr/>
          <a:lstStyle/>
          <a:p>
            <a:r>
              <a:rPr lang="en-US" sz="2300" b="1">
                <a:solidFill>
                  <a:schemeClr val="bg1"/>
                </a:solidFill>
                <a:latin typeface="+mj-lt"/>
                <a:cs typeface="Times New Roman" panose="02020603050405020304" pitchFamily="18" charset="0"/>
              </a:rPr>
              <a:t>Dept. of ISE</a:t>
            </a:r>
            <a:endParaRPr lang="en-US" sz="2300" b="1" dirty="0">
              <a:solidFill>
                <a:schemeClr val="bg1"/>
              </a:solidFill>
              <a:latin typeface="+mj-lt"/>
              <a:cs typeface="Times New Roman" panose="02020603050405020304" pitchFamily="18" charset="0"/>
            </a:endParaRPr>
          </a:p>
        </p:txBody>
      </p:sp>
      <p:sp>
        <p:nvSpPr>
          <p:cNvPr id="19" name="TextBox 4">
            <a:extLst>
              <a:ext uri="{FF2B5EF4-FFF2-40B4-BE49-F238E27FC236}">
                <a16:creationId xmlns:a16="http://schemas.microsoft.com/office/drawing/2014/main" id="{43FF12D1-0491-46F9-8944-55A7E91C43E7}"/>
              </a:ext>
            </a:extLst>
          </p:cNvPr>
          <p:cNvSpPr txBox="1">
            <a:spLocks noChangeArrowheads="1"/>
          </p:cNvSpPr>
          <p:nvPr/>
        </p:nvSpPr>
        <p:spPr bwMode="auto">
          <a:xfrm>
            <a:off x="563880" y="3277968"/>
            <a:ext cx="16657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2800" dirty="0">
              <a:solidFill>
                <a:schemeClr val="accent6">
                  <a:lumMod val="75000"/>
                </a:schemeClr>
              </a:solidFill>
              <a:latin typeface="+mn-lt"/>
              <a:cs typeface="Aharoni" panose="02010803020104030203" pitchFamily="2" charset="-79"/>
            </a:endParaRPr>
          </a:p>
        </p:txBody>
      </p:sp>
      <p:sp>
        <p:nvSpPr>
          <p:cNvPr id="18" name="Date Placeholder 24"/>
          <p:cNvSpPr txBox="1">
            <a:spLocks/>
          </p:cNvSpPr>
          <p:nvPr/>
        </p:nvSpPr>
        <p:spPr>
          <a:xfrm>
            <a:off x="10363200" y="9563100"/>
            <a:ext cx="5742379" cy="723900"/>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Project Title / 18CSP77</a:t>
            </a:r>
          </a:p>
        </p:txBody>
      </p:sp>
      <p:sp>
        <p:nvSpPr>
          <p:cNvPr id="22" name="Title 1">
            <a:extLst>
              <a:ext uri="{FF2B5EF4-FFF2-40B4-BE49-F238E27FC236}">
                <a16:creationId xmlns:a16="http://schemas.microsoft.com/office/drawing/2014/main" id="{AA3375B9-92CB-4629-B11C-B2C12FAAC04E}"/>
              </a:ext>
            </a:extLst>
          </p:cNvPr>
          <p:cNvSpPr txBox="1">
            <a:spLocks/>
          </p:cNvSpPr>
          <p:nvPr/>
        </p:nvSpPr>
        <p:spPr>
          <a:xfrm>
            <a:off x="7380093" y="1485900"/>
            <a:ext cx="2983107" cy="961803"/>
          </a:xfrm>
          <a:prstGeom prst="rect">
            <a:avLst/>
          </a:prstGeom>
        </p:spPr>
        <p:txBody>
          <a:bodyPr vert="horz" lIns="91440" tIns="45720" rIns="91440" bIns="45720" rtlCol="0" anchor="ctr">
            <a:normAutofit/>
          </a:bodyPr>
          <a:lstStyle/>
          <a:p>
            <a:r>
              <a:rPr lang="en-US" sz="4000" b="1" u="sng" dirty="0">
                <a:latin typeface="Times New Roman" panose="02020603050405020304" pitchFamily="18" charset="0"/>
                <a:ea typeface="Cambria" panose="02040503050406030204" pitchFamily="18" charset="0"/>
                <a:cs typeface="Times New Roman" panose="02020603050405020304" pitchFamily="18" charset="0"/>
              </a:rPr>
              <a:t>E R diagram</a:t>
            </a:r>
          </a:p>
        </p:txBody>
      </p:sp>
      <p:grpSp>
        <p:nvGrpSpPr>
          <p:cNvPr id="3" name="Group 2"/>
          <p:cNvGrpSpPr/>
          <p:nvPr/>
        </p:nvGrpSpPr>
        <p:grpSpPr>
          <a:xfrm>
            <a:off x="0" y="9505950"/>
            <a:ext cx="18288000" cy="819150"/>
            <a:chOff x="0" y="0"/>
            <a:chExt cx="6186311" cy="277095"/>
          </a:xfrm>
        </p:grpSpPr>
        <p:sp>
          <p:nvSpPr>
            <p:cNvPr id="3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35" name="Date Placeholder 24"/>
          <p:cNvSpPr txBox="1">
            <a:spLocks/>
          </p:cNvSpPr>
          <p:nvPr/>
        </p:nvSpPr>
        <p:spPr>
          <a:xfrm>
            <a:off x="429821" y="980662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36" name="Slide Number Placeholder 25"/>
          <p:cNvSpPr txBox="1">
            <a:spLocks/>
          </p:cNvSpPr>
          <p:nvPr/>
        </p:nvSpPr>
        <p:spPr>
          <a:xfrm>
            <a:off x="7162800" y="982344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37" name="Date Placeholder 24"/>
          <p:cNvSpPr txBox="1">
            <a:spLocks/>
          </p:cNvSpPr>
          <p:nvPr/>
        </p:nvSpPr>
        <p:spPr>
          <a:xfrm>
            <a:off x="10058400" y="9791700"/>
            <a:ext cx="80010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pic>
        <p:nvPicPr>
          <p:cNvPr id="4" name="Content Placeholder 3">
            <a:extLst>
              <a:ext uri="{FF2B5EF4-FFF2-40B4-BE49-F238E27FC236}">
                <a16:creationId xmlns:a16="http://schemas.microsoft.com/office/drawing/2014/main" id="{66C518A7-AAE9-CF1A-A5A3-167D2676280F}"/>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3810001" y="2400300"/>
            <a:ext cx="9982199" cy="7099960"/>
          </a:xfrm>
          <a:prstGeom prst="rect">
            <a:avLst/>
          </a:prstGeom>
        </p:spPr>
      </p:pic>
    </p:spTree>
    <p:extLst>
      <p:ext uri="{BB962C8B-B14F-4D97-AF65-F5344CB8AC3E}">
        <p14:creationId xmlns:p14="http://schemas.microsoft.com/office/powerpoint/2010/main" val="2226328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6259188" y="9672637"/>
            <a:ext cx="2028812" cy="400050"/>
          </a:xfrm>
          <a:prstGeom prst="rect">
            <a:avLst/>
          </a:prstGeom>
        </p:spPr>
        <p:txBody>
          <a:bodyPr lIns="0" tIns="0" rIns="0" bIns="0" rtlCol="0" anchor="t">
            <a:spAutoFit/>
          </a:bodyPr>
          <a:lstStyle/>
          <a:p>
            <a:pPr>
              <a:lnSpc>
                <a:spcPts val="3104"/>
              </a:lnSpc>
              <a:spcBef>
                <a:spcPct val="0"/>
              </a:spcBef>
            </a:pPr>
            <a:r>
              <a:rPr lang="en-US" sz="2587" spc="129" dirty="0">
                <a:solidFill>
                  <a:srgbClr val="FFFFFF"/>
                </a:solidFill>
                <a:latin typeface="Lato Bold"/>
              </a:rPr>
              <a:t>/skit.org.in</a:t>
            </a:r>
          </a:p>
        </p:txBody>
      </p:sp>
      <p:grpSp>
        <p:nvGrpSpPr>
          <p:cNvPr id="2" name="Group 30"/>
          <p:cNvGrpSpPr/>
          <p:nvPr/>
        </p:nvGrpSpPr>
        <p:grpSpPr>
          <a:xfrm>
            <a:off x="0" y="305996"/>
            <a:ext cx="18288000" cy="1105292"/>
            <a:chOff x="0" y="305996"/>
            <a:chExt cx="18288000" cy="1105292"/>
          </a:xfrm>
        </p:grpSpPr>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sp>
        <p:nvSpPr>
          <p:cNvPr id="25" name="Date Placeholder 24"/>
          <p:cNvSpPr>
            <a:spLocks noGrp="1"/>
          </p:cNvSpPr>
          <p:nvPr>
            <p:ph type="dt" sz="half" idx="10"/>
          </p:nvPr>
        </p:nvSpPr>
        <p:spPr/>
        <p:txBody>
          <a:bodyPr/>
          <a:lstStyle/>
          <a:p>
            <a:r>
              <a:rPr lang="en-US" sz="2300" b="1">
                <a:solidFill>
                  <a:schemeClr val="bg1"/>
                </a:solidFill>
                <a:latin typeface="+mj-lt"/>
                <a:cs typeface="Times New Roman" panose="02020603050405020304" pitchFamily="18" charset="0"/>
              </a:rPr>
              <a:t>Dept. of ISE</a:t>
            </a:r>
            <a:endParaRPr lang="en-US" sz="2300" b="1" dirty="0">
              <a:solidFill>
                <a:schemeClr val="bg1"/>
              </a:solidFill>
              <a:latin typeface="+mj-lt"/>
              <a:cs typeface="Times New Roman" panose="02020603050405020304" pitchFamily="18" charset="0"/>
            </a:endParaRPr>
          </a:p>
        </p:txBody>
      </p:sp>
      <p:sp>
        <p:nvSpPr>
          <p:cNvPr id="19" name="TextBox 4">
            <a:extLst>
              <a:ext uri="{FF2B5EF4-FFF2-40B4-BE49-F238E27FC236}">
                <a16:creationId xmlns:a16="http://schemas.microsoft.com/office/drawing/2014/main" id="{43FF12D1-0491-46F9-8944-55A7E91C43E7}"/>
              </a:ext>
            </a:extLst>
          </p:cNvPr>
          <p:cNvSpPr txBox="1">
            <a:spLocks noChangeArrowheads="1"/>
          </p:cNvSpPr>
          <p:nvPr/>
        </p:nvSpPr>
        <p:spPr bwMode="auto">
          <a:xfrm>
            <a:off x="967740" y="3319240"/>
            <a:ext cx="16657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2800" dirty="0">
              <a:solidFill>
                <a:schemeClr val="accent6">
                  <a:lumMod val="75000"/>
                </a:schemeClr>
              </a:solidFill>
              <a:latin typeface="+mn-lt"/>
              <a:cs typeface="Aharoni" panose="02010803020104030203" pitchFamily="2" charset="-79"/>
            </a:endParaRPr>
          </a:p>
        </p:txBody>
      </p:sp>
      <p:sp>
        <p:nvSpPr>
          <p:cNvPr id="18" name="Date Placeholder 24"/>
          <p:cNvSpPr txBox="1">
            <a:spLocks/>
          </p:cNvSpPr>
          <p:nvPr/>
        </p:nvSpPr>
        <p:spPr>
          <a:xfrm>
            <a:off x="10363200" y="9563100"/>
            <a:ext cx="5742379" cy="723900"/>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Project Title / 18CSP77</a:t>
            </a:r>
          </a:p>
        </p:txBody>
      </p:sp>
      <p:sp>
        <p:nvSpPr>
          <p:cNvPr id="22" name="Title 1">
            <a:extLst>
              <a:ext uri="{FF2B5EF4-FFF2-40B4-BE49-F238E27FC236}">
                <a16:creationId xmlns:a16="http://schemas.microsoft.com/office/drawing/2014/main" id="{AA3375B9-92CB-4629-B11C-B2C12FAAC04E}"/>
              </a:ext>
            </a:extLst>
          </p:cNvPr>
          <p:cNvSpPr txBox="1">
            <a:spLocks/>
          </p:cNvSpPr>
          <p:nvPr/>
        </p:nvSpPr>
        <p:spPr>
          <a:xfrm>
            <a:off x="6694293" y="1729010"/>
            <a:ext cx="4202307" cy="128089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u="sng" dirty="0">
                <a:latin typeface="Times New Roman" panose="02020603050405020304" pitchFamily="18" charset="0"/>
                <a:ea typeface="Cambria" panose="02040503050406030204" pitchFamily="18" charset="0"/>
                <a:cs typeface="Times New Roman" panose="02020603050405020304" pitchFamily="18" charset="0"/>
              </a:rPr>
              <a:t>Front End Design</a:t>
            </a:r>
            <a:endParaRPr kumimoji="0" lang="en-IN" sz="4000" b="1" i="0" u="sng" strike="noStrike" kern="1200" cap="none" spc="0" normalizeH="0" baseline="0" noProof="0" dirty="0">
              <a:ln>
                <a:noFill/>
              </a:ln>
              <a:solidFill>
                <a:schemeClr val="tx1"/>
              </a:solidFill>
              <a:effectLst/>
              <a:uLnTx/>
              <a:uFillTx/>
              <a:latin typeface="Times New Roman" panose="02020603050405020304" pitchFamily="18" charset="0"/>
              <a:ea typeface="Cambria" panose="02040503050406030204" pitchFamily="18" charset="0"/>
              <a:cs typeface="Times New Roman" panose="02020603050405020304" pitchFamily="18" charset="0"/>
            </a:endParaRPr>
          </a:p>
        </p:txBody>
      </p:sp>
      <p:sp>
        <p:nvSpPr>
          <p:cNvPr id="27" name="Content Placeholder 2">
            <a:extLst>
              <a:ext uri="{FF2B5EF4-FFF2-40B4-BE49-F238E27FC236}">
                <a16:creationId xmlns:a16="http://schemas.microsoft.com/office/drawing/2014/main" id="{DF39723F-0298-4B55-A1DC-AA338787A07D}"/>
              </a:ext>
            </a:extLst>
          </p:cNvPr>
          <p:cNvSpPr>
            <a:spLocks noGrp="1"/>
          </p:cNvSpPr>
          <p:nvPr>
            <p:ph idx="1"/>
          </p:nvPr>
        </p:nvSpPr>
        <p:spPr>
          <a:xfrm>
            <a:off x="5715000" y="3516535"/>
            <a:ext cx="6553199" cy="2693765"/>
          </a:xfrm>
        </p:spPr>
        <p:txBody>
          <a:bodyPr>
            <a:normAutofit/>
          </a:bodyPr>
          <a:lstStyle/>
          <a:p>
            <a:pPr>
              <a:buFont typeface="Wingdings" panose="05000000000000000000" pitchFamily="2" charset="2"/>
              <a:buChar char="q"/>
            </a:pPr>
            <a:r>
              <a:rPr lang="en-US" sz="32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JS  </a:t>
            </a:r>
          </a:p>
          <a:p>
            <a:pPr>
              <a:buFont typeface="Wingdings" panose="05000000000000000000" pitchFamily="2" charset="2"/>
              <a:buChar char="q"/>
            </a:pPr>
            <a:r>
              <a:rPr lang="en-US" b="1" dirty="0">
                <a:latin typeface="Times New Roman" panose="02020603050405020304" pitchFamily="18" charset="0"/>
                <a:ea typeface="Cambria" panose="02040503050406030204" pitchFamily="18" charset="0"/>
                <a:cs typeface="Times New Roman" panose="02020603050405020304" pitchFamily="18" charset="0"/>
              </a:rPr>
              <a:t>HTML </a:t>
            </a:r>
            <a:endParaRPr lang="en-US" dirty="0">
              <a:latin typeface="Times New Roman" panose="02020603050405020304" pitchFamily="18" charset="0"/>
              <a:ea typeface="Cambria" panose="02040503050406030204" pitchFamily="18" charset="0"/>
              <a:cs typeface="Times New Roman" panose="02020603050405020304" pitchFamily="18" charset="0"/>
            </a:endParaRPr>
          </a:p>
          <a:p>
            <a:pPr>
              <a:buFont typeface="Wingdings" panose="05000000000000000000" pitchFamily="2" charset="2"/>
              <a:buChar char="q"/>
            </a:pPr>
            <a:r>
              <a:rPr lang="en-US" sz="32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CSS </a:t>
            </a:r>
            <a:r>
              <a:rPr lang="en-GB" b="0" i="0" dirty="0">
                <a:solidFill>
                  <a:srgbClr val="BDC1C6"/>
                </a:solidFill>
                <a:effectLst/>
                <a:latin typeface="Times New Roman" panose="02020603050405020304" pitchFamily="18" charset="0"/>
                <a:cs typeface="Times New Roman" panose="02020603050405020304" pitchFamily="18" charset="0"/>
              </a:rPr>
              <a:t>.</a:t>
            </a:r>
          </a:p>
          <a:p>
            <a:pPr>
              <a:buFont typeface="Wingdings" panose="05000000000000000000" pitchFamily="2" charset="2"/>
              <a:buChar char="q"/>
            </a:pPr>
            <a:r>
              <a:rPr lang="en-US" sz="32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BOOTSTRAP </a:t>
            </a:r>
            <a:endParaRPr lang="en-US" sz="3200"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p:txBody>
      </p:sp>
      <p:grpSp>
        <p:nvGrpSpPr>
          <p:cNvPr id="3" name="Group 2"/>
          <p:cNvGrpSpPr/>
          <p:nvPr/>
        </p:nvGrpSpPr>
        <p:grpSpPr>
          <a:xfrm>
            <a:off x="0" y="9505950"/>
            <a:ext cx="18288000" cy="819150"/>
            <a:chOff x="0" y="0"/>
            <a:chExt cx="6186311" cy="277095"/>
          </a:xfrm>
        </p:grpSpPr>
        <p:sp>
          <p:nvSpPr>
            <p:cNvPr id="3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35" name="Date Placeholder 24"/>
          <p:cNvSpPr txBox="1">
            <a:spLocks/>
          </p:cNvSpPr>
          <p:nvPr/>
        </p:nvSpPr>
        <p:spPr>
          <a:xfrm>
            <a:off x="429821" y="980662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36" name="Slide Number Placeholder 25"/>
          <p:cNvSpPr txBox="1">
            <a:spLocks/>
          </p:cNvSpPr>
          <p:nvPr/>
        </p:nvSpPr>
        <p:spPr>
          <a:xfrm>
            <a:off x="7162800" y="982344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37" name="Date Placeholder 24"/>
          <p:cNvSpPr txBox="1">
            <a:spLocks/>
          </p:cNvSpPr>
          <p:nvPr/>
        </p:nvSpPr>
        <p:spPr>
          <a:xfrm>
            <a:off x="10058400" y="9791700"/>
            <a:ext cx="7924800" cy="72390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Tree>
    <p:extLst>
      <p:ext uri="{BB962C8B-B14F-4D97-AF65-F5344CB8AC3E}">
        <p14:creationId xmlns:p14="http://schemas.microsoft.com/office/powerpoint/2010/main" val="3027698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6259188" y="9672637"/>
            <a:ext cx="2028812" cy="400050"/>
          </a:xfrm>
          <a:prstGeom prst="rect">
            <a:avLst/>
          </a:prstGeom>
        </p:spPr>
        <p:txBody>
          <a:bodyPr lIns="0" tIns="0" rIns="0" bIns="0" rtlCol="0" anchor="t">
            <a:spAutoFit/>
          </a:bodyPr>
          <a:lstStyle/>
          <a:p>
            <a:pPr>
              <a:lnSpc>
                <a:spcPts val="3104"/>
              </a:lnSpc>
              <a:spcBef>
                <a:spcPct val="0"/>
              </a:spcBef>
            </a:pPr>
            <a:r>
              <a:rPr lang="en-US" sz="2587" spc="129" dirty="0">
                <a:solidFill>
                  <a:srgbClr val="FFFFFF"/>
                </a:solidFill>
                <a:latin typeface="Lato Bold"/>
              </a:rPr>
              <a:t>/skit.org.in</a:t>
            </a:r>
          </a:p>
        </p:txBody>
      </p:sp>
      <p:grpSp>
        <p:nvGrpSpPr>
          <p:cNvPr id="2" name="Group 30"/>
          <p:cNvGrpSpPr/>
          <p:nvPr/>
        </p:nvGrpSpPr>
        <p:grpSpPr>
          <a:xfrm>
            <a:off x="0" y="305996"/>
            <a:ext cx="18288000" cy="1105292"/>
            <a:chOff x="0" y="305996"/>
            <a:chExt cx="18288000" cy="1105292"/>
          </a:xfrm>
        </p:grpSpPr>
        <p:pic>
          <p:nvPicPr>
            <p:cNvPr id="10" name="Picture 10"/>
            <p:cNvPicPr>
              <a:picLocks noChangeAspect="1"/>
            </p:cNvPicPr>
            <p:nvPr/>
          </p:nvPicPr>
          <p:blipFill>
            <a:blip r:embed="rId3"/>
            <a:srcRect/>
            <a:stretch>
              <a:fillRect/>
            </a:stretch>
          </p:blipFill>
          <p:spPr>
            <a:xfrm>
              <a:off x="277421" y="305996"/>
              <a:ext cx="1045357" cy="1045357"/>
            </a:xfrm>
            <a:prstGeom prst="rect">
              <a:avLst/>
            </a:prstGeom>
          </p:spPr>
        </p:pic>
        <p:sp>
          <p:nvSpPr>
            <p:cNvPr id="11" name="TextBox 11"/>
            <p:cNvSpPr txBox="1"/>
            <p:nvPr/>
          </p:nvSpPr>
          <p:spPr>
            <a:xfrm>
              <a:off x="1440669" y="904410"/>
              <a:ext cx="7283105" cy="266611"/>
            </a:xfrm>
            <a:prstGeom prst="rect">
              <a:avLst/>
            </a:prstGeom>
          </p:spPr>
          <p:txBody>
            <a:bodyPr lIns="0" tIns="0" rIns="0" bIns="0" rtlCol="0" anchor="t">
              <a:spAutoFit/>
            </a:bodyPr>
            <a:lstStyle/>
            <a:p>
              <a:pPr>
                <a:lnSpc>
                  <a:spcPts val="2328"/>
                </a:lnSpc>
              </a:pPr>
              <a:r>
                <a:rPr lang="en-US" sz="1663" dirty="0">
                  <a:solidFill>
                    <a:srgbClr val="002060"/>
                  </a:solidFill>
                  <a:latin typeface="Lato"/>
                </a:rPr>
                <a:t>(Approved by AICTE, Accredited by NAAC, Affiliated to VTU, Karnataka)</a:t>
              </a:r>
            </a:p>
          </p:txBody>
        </p:sp>
        <p:sp>
          <p:nvSpPr>
            <p:cNvPr id="12" name="TextBox 12"/>
            <p:cNvSpPr txBox="1"/>
            <p:nvPr/>
          </p:nvSpPr>
          <p:spPr>
            <a:xfrm>
              <a:off x="1440669" y="395141"/>
              <a:ext cx="7123579" cy="520207"/>
            </a:xfrm>
            <a:prstGeom prst="rect">
              <a:avLst/>
            </a:prstGeom>
          </p:spPr>
          <p:txBody>
            <a:bodyPr lIns="0" tIns="0" rIns="0" bIns="0" rtlCol="0" anchor="t">
              <a:spAutoFit/>
            </a:bodyPr>
            <a:lstStyle/>
            <a:p>
              <a:pPr>
                <a:lnSpc>
                  <a:spcPts val="4480"/>
                </a:lnSpc>
              </a:pPr>
              <a:r>
                <a:rPr lang="en-US" sz="3200" dirty="0">
                  <a:solidFill>
                    <a:srgbClr val="002060"/>
                  </a:solidFill>
                  <a:latin typeface="Lato Bold"/>
                </a:rPr>
                <a:t>Sri Krishna Institute of Technology</a:t>
              </a:r>
            </a:p>
          </p:txBody>
        </p:sp>
        <p:cxnSp>
          <p:nvCxnSpPr>
            <p:cNvPr id="17" name="Straight Connector 16"/>
            <p:cNvCxnSpPr/>
            <p:nvPr/>
          </p:nvCxnSpPr>
          <p:spPr>
            <a:xfrm>
              <a:off x="0" y="1409700"/>
              <a:ext cx="18288000" cy="1588"/>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pSp>
      <p:sp>
        <p:nvSpPr>
          <p:cNvPr id="25" name="Date Placeholder 24"/>
          <p:cNvSpPr>
            <a:spLocks noGrp="1"/>
          </p:cNvSpPr>
          <p:nvPr>
            <p:ph type="dt" sz="half" idx="10"/>
          </p:nvPr>
        </p:nvSpPr>
        <p:spPr/>
        <p:txBody>
          <a:bodyPr/>
          <a:lstStyle/>
          <a:p>
            <a:r>
              <a:rPr lang="en-US" sz="2300" b="1">
                <a:solidFill>
                  <a:schemeClr val="bg1"/>
                </a:solidFill>
                <a:latin typeface="+mj-lt"/>
                <a:cs typeface="Times New Roman" panose="02020603050405020304" pitchFamily="18" charset="0"/>
              </a:rPr>
              <a:t>Dept. of ISE</a:t>
            </a:r>
            <a:endParaRPr lang="en-US" sz="2300" b="1" dirty="0">
              <a:solidFill>
                <a:schemeClr val="bg1"/>
              </a:solidFill>
              <a:latin typeface="+mj-lt"/>
              <a:cs typeface="Times New Roman" panose="02020603050405020304" pitchFamily="18" charset="0"/>
            </a:endParaRPr>
          </a:p>
        </p:txBody>
      </p:sp>
      <p:sp>
        <p:nvSpPr>
          <p:cNvPr id="19" name="TextBox 4">
            <a:extLst>
              <a:ext uri="{FF2B5EF4-FFF2-40B4-BE49-F238E27FC236}">
                <a16:creationId xmlns:a16="http://schemas.microsoft.com/office/drawing/2014/main" id="{43FF12D1-0491-46F9-8944-55A7E91C43E7}"/>
              </a:ext>
            </a:extLst>
          </p:cNvPr>
          <p:cNvSpPr txBox="1">
            <a:spLocks noChangeArrowheads="1"/>
          </p:cNvSpPr>
          <p:nvPr/>
        </p:nvSpPr>
        <p:spPr bwMode="auto">
          <a:xfrm>
            <a:off x="563880" y="3277968"/>
            <a:ext cx="1665732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endParaRPr lang="en-US" altLang="en-US" sz="2800" dirty="0">
              <a:solidFill>
                <a:schemeClr val="accent6">
                  <a:lumMod val="75000"/>
                </a:schemeClr>
              </a:solidFill>
              <a:latin typeface="+mn-lt"/>
              <a:cs typeface="Aharoni" panose="02010803020104030203" pitchFamily="2" charset="-79"/>
            </a:endParaRPr>
          </a:p>
        </p:txBody>
      </p:sp>
      <p:sp>
        <p:nvSpPr>
          <p:cNvPr id="18" name="Date Placeholder 24"/>
          <p:cNvSpPr txBox="1">
            <a:spLocks/>
          </p:cNvSpPr>
          <p:nvPr/>
        </p:nvSpPr>
        <p:spPr>
          <a:xfrm>
            <a:off x="10363200" y="9563100"/>
            <a:ext cx="5742379" cy="723900"/>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Project Title / 18CSP77</a:t>
            </a:r>
          </a:p>
        </p:txBody>
      </p:sp>
      <p:sp>
        <p:nvSpPr>
          <p:cNvPr id="22" name="Title 1">
            <a:extLst>
              <a:ext uri="{FF2B5EF4-FFF2-40B4-BE49-F238E27FC236}">
                <a16:creationId xmlns:a16="http://schemas.microsoft.com/office/drawing/2014/main" id="{AA3375B9-92CB-4629-B11C-B2C12FAAC04E}"/>
              </a:ext>
            </a:extLst>
          </p:cNvPr>
          <p:cNvSpPr txBox="1">
            <a:spLocks/>
          </p:cNvSpPr>
          <p:nvPr/>
        </p:nvSpPr>
        <p:spPr>
          <a:xfrm>
            <a:off x="3646293" y="1409700"/>
            <a:ext cx="10984107" cy="128089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000" b="1" i="0" u="sng" strike="noStrike" kern="1200" cap="none" spc="0" normalizeH="0" baseline="0" noProof="0" dirty="0">
                <a:ln>
                  <a:noFill/>
                </a:ln>
                <a:solidFill>
                  <a:schemeClr val="tx1"/>
                </a:solidFill>
                <a:effectLst/>
                <a:uLnTx/>
                <a:uFillTx/>
                <a:latin typeface="Cambria" panose="02040503050406030204" pitchFamily="18" charset="0"/>
                <a:ea typeface="Cambria" panose="02040503050406030204" pitchFamily="18" charset="0"/>
                <a:cs typeface="+mj-cs"/>
              </a:rPr>
              <a:t>Results</a:t>
            </a:r>
            <a:endParaRPr kumimoji="0" lang="en-IN" sz="4000" b="1" i="0" u="sng" strike="noStrike" kern="1200" cap="none" spc="0" normalizeH="0" baseline="0" noProof="0" dirty="0">
              <a:ln>
                <a:noFill/>
              </a:ln>
              <a:solidFill>
                <a:schemeClr val="tx1"/>
              </a:solidFill>
              <a:effectLst/>
              <a:uLnTx/>
              <a:uFillTx/>
              <a:latin typeface="Cambria" panose="02040503050406030204" pitchFamily="18" charset="0"/>
              <a:ea typeface="Cambria" panose="02040503050406030204" pitchFamily="18" charset="0"/>
              <a:cs typeface="+mj-cs"/>
            </a:endParaRPr>
          </a:p>
        </p:txBody>
      </p:sp>
      <p:sp>
        <p:nvSpPr>
          <p:cNvPr id="27" name="Content Placeholder 2">
            <a:extLst>
              <a:ext uri="{FF2B5EF4-FFF2-40B4-BE49-F238E27FC236}">
                <a16:creationId xmlns:a16="http://schemas.microsoft.com/office/drawing/2014/main" id="{DF39723F-0298-4B55-A1DC-AA338787A07D}"/>
              </a:ext>
            </a:extLst>
          </p:cNvPr>
          <p:cNvSpPr>
            <a:spLocks noGrp="1"/>
          </p:cNvSpPr>
          <p:nvPr>
            <p:ph idx="1"/>
          </p:nvPr>
        </p:nvSpPr>
        <p:spPr>
          <a:xfrm>
            <a:off x="2322305" y="2781300"/>
            <a:ext cx="14594095" cy="6679250"/>
          </a:xfrm>
        </p:spPr>
        <p:txBody>
          <a:bodyPr>
            <a:normAutofit lnSpcReduction="10000"/>
          </a:bodyPr>
          <a:lstStyle/>
          <a:p>
            <a:pPr marL="0" indent="0">
              <a:buNone/>
            </a:pPr>
            <a:r>
              <a:rPr lang="en-US" sz="3200" dirty="0">
                <a:solidFill>
                  <a:schemeClr val="tx1"/>
                </a:solidFill>
                <a:latin typeface="Cambria" panose="02040503050406030204" pitchFamily="18" charset="0"/>
                <a:ea typeface="Cambria" panose="02040503050406030204" pitchFamily="18" charset="0"/>
              </a:rPr>
              <a:t>The project was designed in such a way that future modifications can be done easily.</a:t>
            </a:r>
          </a:p>
          <a:p>
            <a:pPr marL="0" indent="0">
              <a:buNone/>
            </a:pPr>
            <a:r>
              <a:rPr lang="en-US" dirty="0">
                <a:latin typeface="Cambria" panose="02040503050406030204" pitchFamily="18" charset="0"/>
                <a:ea typeface="Cambria" panose="02040503050406030204" pitchFamily="18" charset="0"/>
              </a:rPr>
              <a:t>The following conclusions can be deduced from the development of the project:</a:t>
            </a:r>
          </a:p>
          <a:p>
            <a:r>
              <a:rPr lang="en-US" sz="3200" dirty="0">
                <a:solidFill>
                  <a:schemeClr val="tx1"/>
                </a:solidFill>
                <a:latin typeface="Cambria" panose="02040503050406030204" pitchFamily="18" charset="0"/>
                <a:ea typeface="Cambria" panose="02040503050406030204" pitchFamily="18" charset="0"/>
              </a:rPr>
              <a:t>Automation of the entire system improves productivity.</a:t>
            </a:r>
          </a:p>
          <a:p>
            <a:r>
              <a:rPr lang="en-US" dirty="0">
                <a:latin typeface="Cambria" panose="02040503050406030204" pitchFamily="18" charset="0"/>
                <a:ea typeface="Cambria" panose="02040503050406030204" pitchFamily="18" charset="0"/>
              </a:rPr>
              <a:t>It provides a friendly graphical user interface which proves to be better when compared to the existing system.</a:t>
            </a:r>
          </a:p>
          <a:p>
            <a:r>
              <a:rPr lang="en-US" sz="3200" dirty="0">
                <a:solidFill>
                  <a:schemeClr val="tx1"/>
                </a:solidFill>
                <a:latin typeface="Cambria" panose="02040503050406030204" pitchFamily="18" charset="0"/>
                <a:ea typeface="Cambria" panose="02040503050406030204" pitchFamily="18" charset="0"/>
              </a:rPr>
              <a:t>It gives appropriate access to the authorized users depending on their permissions.</a:t>
            </a:r>
          </a:p>
          <a:p>
            <a:r>
              <a:rPr lang="en-US" dirty="0">
                <a:latin typeface="Cambria" panose="02040503050406030204" pitchFamily="18" charset="0"/>
                <a:ea typeface="Cambria" panose="02040503050406030204" pitchFamily="18" charset="0"/>
              </a:rPr>
              <a:t>It effectively overcomes the delay in communications.</a:t>
            </a:r>
          </a:p>
          <a:p>
            <a:r>
              <a:rPr lang="en-US" sz="3200" dirty="0">
                <a:solidFill>
                  <a:schemeClr val="tx1"/>
                </a:solidFill>
                <a:latin typeface="Cambria" panose="02040503050406030204" pitchFamily="18" charset="0"/>
                <a:ea typeface="Cambria" panose="02040503050406030204" pitchFamily="18" charset="0"/>
              </a:rPr>
              <a:t>Updating of information becomes so easier.</a:t>
            </a:r>
          </a:p>
          <a:p>
            <a:r>
              <a:rPr lang="en-US" dirty="0">
                <a:latin typeface="Cambria" panose="02040503050406030204" pitchFamily="18" charset="0"/>
                <a:ea typeface="Cambria" panose="02040503050406030204" pitchFamily="18" charset="0"/>
              </a:rPr>
              <a:t>System security, data security are the striking features.</a:t>
            </a:r>
          </a:p>
          <a:p>
            <a:r>
              <a:rPr lang="en-US" sz="3200" dirty="0">
                <a:solidFill>
                  <a:schemeClr val="tx1"/>
                </a:solidFill>
                <a:latin typeface="Cambria" panose="02040503050406030204" pitchFamily="18" charset="0"/>
                <a:ea typeface="Cambria" panose="02040503050406030204" pitchFamily="18" charset="0"/>
              </a:rPr>
              <a:t>The system has adequate scope for modification in future if it is necessary.</a:t>
            </a:r>
          </a:p>
        </p:txBody>
      </p:sp>
      <p:grpSp>
        <p:nvGrpSpPr>
          <p:cNvPr id="3" name="Group 2"/>
          <p:cNvGrpSpPr/>
          <p:nvPr/>
        </p:nvGrpSpPr>
        <p:grpSpPr>
          <a:xfrm>
            <a:off x="0" y="9563100"/>
            <a:ext cx="18288000" cy="819150"/>
            <a:chOff x="0" y="0"/>
            <a:chExt cx="6186311" cy="277095"/>
          </a:xfrm>
        </p:grpSpPr>
        <p:sp>
          <p:nvSpPr>
            <p:cNvPr id="33" name="Freeform 3"/>
            <p:cNvSpPr/>
            <p:nvPr/>
          </p:nvSpPr>
          <p:spPr>
            <a:xfrm>
              <a:off x="0" y="0"/>
              <a:ext cx="6186311" cy="277095"/>
            </a:xfrm>
            <a:custGeom>
              <a:avLst/>
              <a:gdLst/>
              <a:ahLst/>
              <a:cxnLst/>
              <a:rect l="l" t="t" r="r" b="b"/>
              <a:pathLst>
                <a:path w="6186311" h="277095">
                  <a:moveTo>
                    <a:pt x="0" y="0"/>
                  </a:moveTo>
                  <a:lnTo>
                    <a:pt x="6186311" y="0"/>
                  </a:lnTo>
                  <a:lnTo>
                    <a:pt x="6186311" y="277095"/>
                  </a:lnTo>
                  <a:lnTo>
                    <a:pt x="0" y="277095"/>
                  </a:lnTo>
                  <a:close/>
                </a:path>
              </a:pathLst>
            </a:custGeom>
            <a:solidFill>
              <a:srgbClr val="008037"/>
            </a:solidFill>
          </p:spPr>
        </p:sp>
      </p:grpSp>
      <p:sp>
        <p:nvSpPr>
          <p:cNvPr id="35" name="Date Placeholder 24"/>
          <p:cNvSpPr txBox="1">
            <a:spLocks/>
          </p:cNvSpPr>
          <p:nvPr/>
        </p:nvSpPr>
        <p:spPr>
          <a:xfrm>
            <a:off x="429821" y="9806626"/>
            <a:ext cx="2084779" cy="415924"/>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a:ln>
                  <a:noFill/>
                </a:ln>
                <a:solidFill>
                  <a:schemeClr val="bg1"/>
                </a:solidFill>
                <a:effectLst/>
                <a:uLnTx/>
                <a:uFillTx/>
                <a:latin typeface="+mj-lt"/>
                <a:ea typeface="+mn-ea"/>
                <a:cs typeface="Times New Roman" panose="02020603050405020304" pitchFamily="18" charset="0"/>
              </a:rPr>
              <a:t>Dept. of ISE</a:t>
            </a: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
        <p:nvSpPr>
          <p:cNvPr id="36" name="Slide Number Placeholder 25"/>
          <p:cNvSpPr txBox="1">
            <a:spLocks/>
          </p:cNvSpPr>
          <p:nvPr/>
        </p:nvSpPr>
        <p:spPr>
          <a:xfrm>
            <a:off x="7162800" y="9823449"/>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B6F15528-21DE-4FAA-801E-634DDDAF4B2B}" type="slidenum">
              <a:rPr kumimoji="0" lang="en-US" sz="2400" b="1" i="0" u="none" strike="noStrike" kern="1200" cap="none" spc="0" normalizeH="0" baseline="0" noProof="0" smtClean="0">
                <a:ln>
                  <a:noFill/>
                </a:ln>
                <a:solidFill>
                  <a:schemeClr val="bg1"/>
                </a:solidFill>
                <a:effectLst/>
                <a:uLnTx/>
                <a:uFillTx/>
                <a:latin typeface="+mj-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2400" b="1" i="0" u="none" strike="noStrike" kern="1200" cap="none" spc="0" normalizeH="0" baseline="0" noProof="0" dirty="0">
              <a:ln>
                <a:noFill/>
              </a:ln>
              <a:solidFill>
                <a:schemeClr val="bg1"/>
              </a:solidFill>
              <a:effectLst/>
              <a:uLnTx/>
              <a:uFillTx/>
              <a:latin typeface="+mj-lt"/>
              <a:ea typeface="+mn-ea"/>
              <a:cs typeface="+mn-cs"/>
            </a:endParaRPr>
          </a:p>
        </p:txBody>
      </p:sp>
      <p:sp>
        <p:nvSpPr>
          <p:cNvPr id="37" name="Date Placeholder 24"/>
          <p:cNvSpPr txBox="1">
            <a:spLocks/>
          </p:cNvSpPr>
          <p:nvPr/>
        </p:nvSpPr>
        <p:spPr>
          <a:xfrm>
            <a:off x="10058400" y="9772650"/>
            <a:ext cx="7924800" cy="1162050"/>
          </a:xfrm>
          <a:prstGeom prst="rect">
            <a:avLst/>
          </a:prstGeom>
        </p:spPr>
        <p:txBody>
          <a:bodyPr vert="horz" lIns="91440" tIns="45720" rIns="91440" bIns="45720" rtlCol="0" anchor="ctr"/>
          <a:lstStyle/>
          <a:p>
            <a:pPr>
              <a:defRPr/>
            </a:pPr>
            <a:r>
              <a:rPr lang="en-US" sz="2300" b="1" dirty="0">
                <a:solidFill>
                  <a:schemeClr val="bg1"/>
                </a:solidFill>
                <a:latin typeface="+mj-lt"/>
                <a:cs typeface="Times New Roman" panose="02020603050405020304" pitchFamily="18" charset="0"/>
              </a:rPr>
              <a:t>RECRUITMENT MANAGEMENT SYSTEM</a:t>
            </a:r>
            <a:r>
              <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rPr>
              <a:t> / 18CSL58</a:t>
            </a:r>
            <a:r>
              <a:rPr lang="en-US" sz="2400" spc="129" dirty="0">
                <a:solidFill>
                  <a:srgbClr val="FFFFFF"/>
                </a:solidFill>
                <a:latin typeface="Lato Bold"/>
              </a:rPr>
              <a:t>/skit.org.in</a:t>
            </a:r>
          </a:p>
          <a:p>
            <a:pPr>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300" b="1" i="0" u="none" strike="noStrike" kern="1200" cap="none" spc="0" normalizeH="0" baseline="0" noProof="0" dirty="0">
              <a:ln>
                <a:noFill/>
              </a:ln>
              <a:solidFill>
                <a:schemeClr val="bg1"/>
              </a:solidFill>
              <a:effectLst/>
              <a:uLnTx/>
              <a:uFillTx/>
              <a:latin typeface="+mj-lt"/>
              <a:ea typeface="+mn-ea"/>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474</TotalTime>
  <Words>1072</Words>
  <Application>Microsoft Office PowerPoint</Application>
  <PresentationFormat>Custom</PresentationFormat>
  <Paragraphs>176</Paragraphs>
  <Slides>13</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Berlin Sans FB</vt:lpstr>
      <vt:lpstr>Times New Roman</vt:lpstr>
      <vt:lpstr>Cambria</vt:lpstr>
      <vt:lpstr>Lato</vt:lpstr>
      <vt:lpstr>Wingdings</vt:lpstr>
      <vt:lpstr>Calibri</vt:lpstr>
      <vt:lpstr>Lato Bold</vt:lpstr>
      <vt:lpstr>Arial</vt:lpstr>
      <vt:lpstr>Script MT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Sri Raghavendra Educational Institutions Society(R)</dc:title>
  <dc:creator>Siddayya Shivayya Sangresakoppa</dc:creator>
  <cp:lastModifiedBy>Akshay Ganjigunte Srinath</cp:lastModifiedBy>
  <cp:revision>50</cp:revision>
  <dcterms:created xsi:type="dcterms:W3CDTF">2006-08-16T00:00:00Z</dcterms:created>
  <dcterms:modified xsi:type="dcterms:W3CDTF">2023-02-01T03:17:11Z</dcterms:modified>
  <dc:identifier>DAE1ghNTCPE</dc:identifier>
</cp:coreProperties>
</file>

<file path=docProps/thumbnail.jpeg>
</file>